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579" r:id="rId5"/>
    <p:sldId id="586" r:id="rId6"/>
    <p:sldId id="583" r:id="rId7"/>
    <p:sldId id="573" r:id="rId8"/>
    <p:sldId id="575" r:id="rId9"/>
    <p:sldId id="584" r:id="rId10"/>
    <p:sldId id="567" r:id="rId11"/>
    <p:sldId id="260" r:id="rId12"/>
    <p:sldId id="569" r:id="rId13"/>
    <p:sldId id="570" r:id="rId14"/>
    <p:sldId id="576" r:id="rId15"/>
    <p:sldId id="577" r:id="rId16"/>
    <p:sldId id="571" r:id="rId17"/>
    <p:sldId id="257" r:id="rId18"/>
    <p:sldId id="572" r:id="rId19"/>
    <p:sldId id="585" r:id="rId20"/>
    <p:sldId id="581" r:id="rId21"/>
    <p:sldId id="266" r:id="rId22"/>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3" d="100"/>
          <a:sy n="93" d="100"/>
        </p:scale>
        <p:origin x="54" y="255"/>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handoutMaster" Target="handoutMasters/handout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notesMaster" Target="notesMasters/notesMaster1.xml" /><Relationship Id="rId28"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C46A9-2929-410C-807C-06A634B75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a:extLst>
              <a:ext uri="{FF2B5EF4-FFF2-40B4-BE49-F238E27FC236}">
                <a16:creationId xmlns:a16="http://schemas.microsoft.com/office/drawing/2014/main" id="{88827087-4C91-4719-9F6B-4424C9799B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85301C-5150-40D9-B7B3-15D78C862DB4}" type="datetimeFigureOut">
              <a:rPr lang="en-CY" smtClean="0"/>
              <a:t>03/16/2020</a:t>
            </a:fld>
            <a:endParaRPr lang="en-CY"/>
          </a:p>
        </p:txBody>
      </p:sp>
      <p:sp>
        <p:nvSpPr>
          <p:cNvPr id="4" name="Footer Placeholder 3">
            <a:extLst>
              <a:ext uri="{FF2B5EF4-FFF2-40B4-BE49-F238E27FC236}">
                <a16:creationId xmlns:a16="http://schemas.microsoft.com/office/drawing/2014/main" id="{EA95889F-D1BF-473F-92E8-20D184D697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5" name="Slide Number Placeholder 4">
            <a:extLst>
              <a:ext uri="{FF2B5EF4-FFF2-40B4-BE49-F238E27FC236}">
                <a16:creationId xmlns:a16="http://schemas.microsoft.com/office/drawing/2014/main" id="{8D6B87F0-E823-4C4C-86F9-73862A2D0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8CC175-9D45-4881-92D0-536085D44744}" type="slidenum">
              <a:rPr lang="en-CY" smtClean="0"/>
              <a:t>‹#›</a:t>
            </a:fld>
            <a:endParaRPr lang="en-CY"/>
          </a:p>
        </p:txBody>
      </p:sp>
    </p:spTree>
    <p:extLst>
      <p:ext uri="{BB962C8B-B14F-4D97-AF65-F5344CB8AC3E}">
        <p14:creationId xmlns:p14="http://schemas.microsoft.com/office/powerpoint/2010/main" val="333306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DEABB-8BBF-44F1-9A85-40D078A47D9B}" type="datetimeFigureOut">
              <a:rPr lang="en-CY" smtClean="0"/>
              <a:t>03/16/2020</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D37C1-BD1E-43EF-A047-51B0BA1A53A9}" type="slidenum">
              <a:rPr lang="en-CY" smtClean="0"/>
              <a:t>‹#›</a:t>
            </a:fld>
            <a:endParaRPr lang="en-CY"/>
          </a:p>
        </p:txBody>
      </p:sp>
    </p:spTree>
    <p:extLst>
      <p:ext uri="{BB962C8B-B14F-4D97-AF65-F5344CB8AC3E}">
        <p14:creationId xmlns:p14="http://schemas.microsoft.com/office/powerpoint/2010/main" val="300130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7DA2-3232-4A18-827D-56D878D2E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742155C6-743D-4FEE-AA23-882E04E98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F056244B-74F6-4FC8-8183-4CD14714A380}"/>
              </a:ext>
            </a:extLst>
          </p:cNvPr>
          <p:cNvSpPr>
            <a:spLocks noGrp="1"/>
          </p:cNvSpPr>
          <p:nvPr>
            <p:ph type="dt" sz="half" idx="10"/>
          </p:nvPr>
        </p:nvSpPr>
        <p:spPr/>
        <p:txBody>
          <a:bodyPr/>
          <a:lstStyle/>
          <a:p>
            <a:fld id="{C4385536-3161-4F2A-8B0C-801034BAC335}" type="datetime8">
              <a:rPr lang="en-CY" smtClean="0"/>
              <a:t>03/16/2020 07:13</a:t>
            </a:fld>
            <a:endParaRPr lang="en-CY"/>
          </a:p>
        </p:txBody>
      </p:sp>
      <p:sp>
        <p:nvSpPr>
          <p:cNvPr id="5" name="Footer Placeholder 4">
            <a:extLst>
              <a:ext uri="{FF2B5EF4-FFF2-40B4-BE49-F238E27FC236}">
                <a16:creationId xmlns:a16="http://schemas.microsoft.com/office/drawing/2014/main" id="{2CFE9274-B04E-46FD-AC0F-0ABABEEE42AE}"/>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24688BB8-2D94-470E-8CA8-98A505C38826}"/>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375619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90A4-041D-4C06-BC3E-8A5894EBD8CC}"/>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556DF3EC-0493-437B-AB27-BE9149738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3D73A01C-37E8-4AD8-B257-1239617C7C78}"/>
              </a:ext>
            </a:extLst>
          </p:cNvPr>
          <p:cNvSpPr>
            <a:spLocks noGrp="1"/>
          </p:cNvSpPr>
          <p:nvPr>
            <p:ph type="dt" sz="half" idx="10"/>
          </p:nvPr>
        </p:nvSpPr>
        <p:spPr/>
        <p:txBody>
          <a:bodyPr/>
          <a:lstStyle/>
          <a:p>
            <a:fld id="{71C31D24-FA2D-40B1-A601-1BAA16D49AAC}" type="datetime8">
              <a:rPr lang="en-CY" smtClean="0"/>
              <a:t>03/16/2020 07:13</a:t>
            </a:fld>
            <a:endParaRPr lang="en-CY"/>
          </a:p>
        </p:txBody>
      </p:sp>
      <p:sp>
        <p:nvSpPr>
          <p:cNvPr id="5" name="Footer Placeholder 4">
            <a:extLst>
              <a:ext uri="{FF2B5EF4-FFF2-40B4-BE49-F238E27FC236}">
                <a16:creationId xmlns:a16="http://schemas.microsoft.com/office/drawing/2014/main" id="{C6D3BBA6-1742-410F-AED1-70AD448E20B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051BDFC-8F40-4757-A736-CCE0AE2664D8}"/>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57432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507B7-2300-4645-9CBF-2E89C5DD1C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38C1DFF1-B0F3-4E08-80DB-DFCA31E7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87843C9B-FC20-4583-A960-6ECC2B7B38DC}"/>
              </a:ext>
            </a:extLst>
          </p:cNvPr>
          <p:cNvSpPr>
            <a:spLocks noGrp="1"/>
          </p:cNvSpPr>
          <p:nvPr>
            <p:ph type="dt" sz="half" idx="10"/>
          </p:nvPr>
        </p:nvSpPr>
        <p:spPr/>
        <p:txBody>
          <a:bodyPr/>
          <a:lstStyle/>
          <a:p>
            <a:fld id="{8A2E3B08-F57C-41CB-BC6A-8A6486D7AB45}" type="datetime8">
              <a:rPr lang="en-CY" smtClean="0"/>
              <a:t>03/16/2020 07:13</a:t>
            </a:fld>
            <a:endParaRPr lang="en-CY"/>
          </a:p>
        </p:txBody>
      </p:sp>
      <p:sp>
        <p:nvSpPr>
          <p:cNvPr id="5" name="Footer Placeholder 4">
            <a:extLst>
              <a:ext uri="{FF2B5EF4-FFF2-40B4-BE49-F238E27FC236}">
                <a16:creationId xmlns:a16="http://schemas.microsoft.com/office/drawing/2014/main" id="{BEEA351F-2801-4D27-B622-F45ABEEF0A7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28CBD506-E734-4D30-8C59-45BF6B57D869}"/>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44734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CB85-4A0E-46C6-9ED9-771C051337F1}"/>
              </a:ext>
            </a:extLst>
          </p:cNvPr>
          <p:cNvSpPr>
            <a:spLocks noGrp="1"/>
          </p:cNvSpPr>
          <p:nvPr>
            <p:ph type="title"/>
          </p:nvPr>
        </p:nvSpPr>
        <p:spPr>
          <a:xfrm>
            <a:off x="838200" y="365124"/>
            <a:ext cx="10515600" cy="900000"/>
          </a:xfrm>
        </p:spPr>
        <p:txBody>
          <a:bodyPr/>
          <a:lstStyle/>
          <a:p>
            <a:r>
              <a:rPr lang="en-US" dirty="0"/>
              <a:t>Click to edit Master title style</a:t>
            </a:r>
            <a:endParaRPr lang="en-CY" dirty="0"/>
          </a:p>
        </p:txBody>
      </p:sp>
      <p:sp>
        <p:nvSpPr>
          <p:cNvPr id="3" name="Content Placeholder 2">
            <a:extLst>
              <a:ext uri="{FF2B5EF4-FFF2-40B4-BE49-F238E27FC236}">
                <a16:creationId xmlns:a16="http://schemas.microsoft.com/office/drawing/2014/main" id="{7D766E8A-9E83-4972-A27B-40856C5A0D60}"/>
              </a:ext>
            </a:extLst>
          </p:cNvPr>
          <p:cNvSpPr>
            <a:spLocks noGrp="1"/>
          </p:cNvSpPr>
          <p:nvPr>
            <p:ph idx="1"/>
          </p:nvPr>
        </p:nvSpPr>
        <p:spPr>
          <a:xfrm>
            <a:off x="838200" y="1492249"/>
            <a:ext cx="105156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Y" dirty="0"/>
          </a:p>
        </p:txBody>
      </p:sp>
      <p:sp>
        <p:nvSpPr>
          <p:cNvPr id="4" name="Date Placeholder 3">
            <a:extLst>
              <a:ext uri="{FF2B5EF4-FFF2-40B4-BE49-F238E27FC236}">
                <a16:creationId xmlns:a16="http://schemas.microsoft.com/office/drawing/2014/main" id="{6ACC507E-28B4-4A09-AEDE-152F8627A311}"/>
              </a:ext>
            </a:extLst>
          </p:cNvPr>
          <p:cNvSpPr>
            <a:spLocks noGrp="1"/>
          </p:cNvSpPr>
          <p:nvPr>
            <p:ph type="dt" sz="half" idx="10"/>
          </p:nvPr>
        </p:nvSpPr>
        <p:spPr/>
        <p:txBody>
          <a:bodyPr/>
          <a:lstStyle/>
          <a:p>
            <a:fld id="{54F349F8-A249-4450-B980-DB86F9B35D12}" type="datetime8">
              <a:rPr lang="en-CY" smtClean="0"/>
              <a:t>03/16/2020 07:13</a:t>
            </a:fld>
            <a:endParaRPr lang="en-CY"/>
          </a:p>
        </p:txBody>
      </p:sp>
      <p:sp>
        <p:nvSpPr>
          <p:cNvPr id="5" name="Footer Placeholder 4">
            <a:extLst>
              <a:ext uri="{FF2B5EF4-FFF2-40B4-BE49-F238E27FC236}">
                <a16:creationId xmlns:a16="http://schemas.microsoft.com/office/drawing/2014/main" id="{563DE939-3442-4977-A20B-046A91D4AFCE}"/>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D939D0C-A52B-4D09-9023-BC9E91CFA907}"/>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67926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172C-66AD-4624-9304-E457CB0966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ECFA7CB2-8FDD-402D-9348-530B2DC02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19125-035B-4A9C-9581-FE086770136D}"/>
              </a:ext>
            </a:extLst>
          </p:cNvPr>
          <p:cNvSpPr>
            <a:spLocks noGrp="1"/>
          </p:cNvSpPr>
          <p:nvPr>
            <p:ph type="dt" sz="half" idx="10"/>
          </p:nvPr>
        </p:nvSpPr>
        <p:spPr/>
        <p:txBody>
          <a:bodyPr/>
          <a:lstStyle/>
          <a:p>
            <a:fld id="{3BD3E8AF-C155-4ED3-AA98-AB28E8F42CE5}" type="datetime8">
              <a:rPr lang="en-CY" smtClean="0"/>
              <a:t>03/16/2020 07:13</a:t>
            </a:fld>
            <a:endParaRPr lang="en-CY"/>
          </a:p>
        </p:txBody>
      </p:sp>
      <p:sp>
        <p:nvSpPr>
          <p:cNvPr id="5" name="Footer Placeholder 4">
            <a:extLst>
              <a:ext uri="{FF2B5EF4-FFF2-40B4-BE49-F238E27FC236}">
                <a16:creationId xmlns:a16="http://schemas.microsoft.com/office/drawing/2014/main" id="{73112F68-7A74-4A04-8221-027BF8BC67E4}"/>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15BB0DB-E1FF-4ED2-BA82-7CF29FCD903C}"/>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368006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D9FC-B89D-444C-8F39-EA9CBAB90EFB}"/>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3C45351-C910-47FA-A10E-EF747F4429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FD388355-BD7D-4F33-B020-0CAAC99B7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4F0C8B1F-9FD3-4ED0-9215-BC597223D8C4}"/>
              </a:ext>
            </a:extLst>
          </p:cNvPr>
          <p:cNvSpPr>
            <a:spLocks noGrp="1"/>
          </p:cNvSpPr>
          <p:nvPr>
            <p:ph type="dt" sz="half" idx="10"/>
          </p:nvPr>
        </p:nvSpPr>
        <p:spPr/>
        <p:txBody>
          <a:bodyPr/>
          <a:lstStyle/>
          <a:p>
            <a:fld id="{99E232D9-302C-475A-9337-8AB9ABE378D3}" type="datetime8">
              <a:rPr lang="en-CY" smtClean="0"/>
              <a:t>03/16/2020 07:13</a:t>
            </a:fld>
            <a:endParaRPr lang="en-CY"/>
          </a:p>
        </p:txBody>
      </p:sp>
      <p:sp>
        <p:nvSpPr>
          <p:cNvPr id="6" name="Footer Placeholder 5">
            <a:extLst>
              <a:ext uri="{FF2B5EF4-FFF2-40B4-BE49-F238E27FC236}">
                <a16:creationId xmlns:a16="http://schemas.microsoft.com/office/drawing/2014/main" id="{A979E40D-08A9-4697-B630-0F168328BB4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163A0F6-0F83-49E2-AF38-3A7CA9AA342D}"/>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190619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B0CF-10AD-461D-B7FB-52F6A7B3E678}"/>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10A6E95F-4C99-4281-9D92-D5D2ACD31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35584-CEC0-4CC4-8801-EE52855A0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8DE27D74-F0A4-4491-8CEF-4C8F5FA44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A6B6B-47C1-404C-BA48-8C657F193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FCF55EE0-83DF-4F21-A2EF-6550167E348F}"/>
              </a:ext>
            </a:extLst>
          </p:cNvPr>
          <p:cNvSpPr>
            <a:spLocks noGrp="1"/>
          </p:cNvSpPr>
          <p:nvPr>
            <p:ph type="dt" sz="half" idx="10"/>
          </p:nvPr>
        </p:nvSpPr>
        <p:spPr/>
        <p:txBody>
          <a:bodyPr/>
          <a:lstStyle/>
          <a:p>
            <a:fld id="{C571628D-7F4C-483A-BC41-CF88B45A3C16}" type="datetime8">
              <a:rPr lang="en-CY" smtClean="0"/>
              <a:t>03/16/2020 07:13</a:t>
            </a:fld>
            <a:endParaRPr lang="en-CY"/>
          </a:p>
        </p:txBody>
      </p:sp>
      <p:sp>
        <p:nvSpPr>
          <p:cNvPr id="8" name="Footer Placeholder 7">
            <a:extLst>
              <a:ext uri="{FF2B5EF4-FFF2-40B4-BE49-F238E27FC236}">
                <a16:creationId xmlns:a16="http://schemas.microsoft.com/office/drawing/2014/main" id="{C807206E-67DD-4F52-BCF9-8F97DE648943}"/>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3AF91BF4-AE26-4AB5-A5C2-0A7AFD785A5A}"/>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337762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CC3E-935C-4361-8535-57521236C57F}"/>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F2A026A4-A208-4FBD-AB58-34593E8F00C5}"/>
              </a:ext>
            </a:extLst>
          </p:cNvPr>
          <p:cNvSpPr>
            <a:spLocks noGrp="1"/>
          </p:cNvSpPr>
          <p:nvPr>
            <p:ph type="dt" sz="half" idx="10"/>
          </p:nvPr>
        </p:nvSpPr>
        <p:spPr/>
        <p:txBody>
          <a:bodyPr/>
          <a:lstStyle/>
          <a:p>
            <a:fld id="{CB6CAF85-0587-40F0-9FC1-950278B79E37}" type="datetime8">
              <a:rPr lang="en-CY" smtClean="0"/>
              <a:t>03/16/2020 07:13</a:t>
            </a:fld>
            <a:endParaRPr lang="en-CY"/>
          </a:p>
        </p:txBody>
      </p:sp>
      <p:sp>
        <p:nvSpPr>
          <p:cNvPr id="4" name="Footer Placeholder 3">
            <a:extLst>
              <a:ext uri="{FF2B5EF4-FFF2-40B4-BE49-F238E27FC236}">
                <a16:creationId xmlns:a16="http://schemas.microsoft.com/office/drawing/2014/main" id="{B11142D2-1C74-4CC3-9BDF-E6C690F407C8}"/>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46C3AC47-5E16-49A4-B9A2-AF15A66C112E}"/>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10462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49092-F028-42F1-9BDB-351CFB882049}"/>
              </a:ext>
            </a:extLst>
          </p:cNvPr>
          <p:cNvSpPr>
            <a:spLocks noGrp="1"/>
          </p:cNvSpPr>
          <p:nvPr>
            <p:ph type="dt" sz="half" idx="10"/>
          </p:nvPr>
        </p:nvSpPr>
        <p:spPr/>
        <p:txBody>
          <a:bodyPr/>
          <a:lstStyle/>
          <a:p>
            <a:fld id="{3B65CF80-DDDA-4410-85A2-EA4FA573B22B}" type="datetime8">
              <a:rPr lang="en-CY" smtClean="0"/>
              <a:t>03/16/2020 07:13</a:t>
            </a:fld>
            <a:endParaRPr lang="en-CY"/>
          </a:p>
        </p:txBody>
      </p:sp>
      <p:sp>
        <p:nvSpPr>
          <p:cNvPr id="3" name="Footer Placeholder 2">
            <a:extLst>
              <a:ext uri="{FF2B5EF4-FFF2-40B4-BE49-F238E27FC236}">
                <a16:creationId xmlns:a16="http://schemas.microsoft.com/office/drawing/2014/main" id="{B19542A2-8BEA-40DC-89D4-FEF051F36F91}"/>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BAE3E424-AC5E-47FE-A2BF-F161A5D3D269}"/>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126377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9BE4-6AE5-42FD-879E-F3B7F7646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D1ECFF5C-9FC8-4F03-A6BA-7549F3D1B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8EEB959-26D1-4417-AB1B-DA8B28415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1EAA6-FFDD-4861-98C3-0DA03DEBE2FD}"/>
              </a:ext>
            </a:extLst>
          </p:cNvPr>
          <p:cNvSpPr>
            <a:spLocks noGrp="1"/>
          </p:cNvSpPr>
          <p:nvPr>
            <p:ph type="dt" sz="half" idx="10"/>
          </p:nvPr>
        </p:nvSpPr>
        <p:spPr/>
        <p:txBody>
          <a:bodyPr/>
          <a:lstStyle/>
          <a:p>
            <a:fld id="{6B75C39B-1E5F-4CF3-8C17-3ADE52865947}" type="datetime8">
              <a:rPr lang="en-CY" smtClean="0"/>
              <a:t>03/16/2020 07:13</a:t>
            </a:fld>
            <a:endParaRPr lang="en-CY"/>
          </a:p>
        </p:txBody>
      </p:sp>
      <p:sp>
        <p:nvSpPr>
          <p:cNvPr id="6" name="Footer Placeholder 5">
            <a:extLst>
              <a:ext uri="{FF2B5EF4-FFF2-40B4-BE49-F238E27FC236}">
                <a16:creationId xmlns:a16="http://schemas.microsoft.com/office/drawing/2014/main" id="{8BA60756-0E6D-4E70-B4E1-8E21B09F4756}"/>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D8A3C450-A038-4671-AE7D-B5DB7C31AF3E}"/>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314750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DEA5-14EC-4104-96F6-CD52D6770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7A12EF02-1046-4E6F-B9E9-D954BF103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0D95086E-CC0A-41B9-B3E8-90EAD3445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EE942-4F72-46CF-93D0-FED202653191}"/>
              </a:ext>
            </a:extLst>
          </p:cNvPr>
          <p:cNvSpPr>
            <a:spLocks noGrp="1"/>
          </p:cNvSpPr>
          <p:nvPr>
            <p:ph type="dt" sz="half" idx="10"/>
          </p:nvPr>
        </p:nvSpPr>
        <p:spPr/>
        <p:txBody>
          <a:bodyPr/>
          <a:lstStyle/>
          <a:p>
            <a:fld id="{32E2A012-7078-42B9-8997-331F43B6AA49}" type="datetime8">
              <a:rPr lang="en-CY" smtClean="0"/>
              <a:t>03/16/2020 07:13</a:t>
            </a:fld>
            <a:endParaRPr lang="en-CY"/>
          </a:p>
        </p:txBody>
      </p:sp>
      <p:sp>
        <p:nvSpPr>
          <p:cNvPr id="6" name="Footer Placeholder 5">
            <a:extLst>
              <a:ext uri="{FF2B5EF4-FFF2-40B4-BE49-F238E27FC236}">
                <a16:creationId xmlns:a16="http://schemas.microsoft.com/office/drawing/2014/main" id="{30782940-01D6-4BDF-9739-219F149AB598}"/>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1C0BB82F-6C62-42D3-A080-6B72A8EE51BD}"/>
              </a:ext>
            </a:extLst>
          </p:cNvPr>
          <p:cNvSpPr>
            <a:spLocks noGrp="1"/>
          </p:cNvSpPr>
          <p:nvPr>
            <p:ph type="sldNum" sz="quarter" idx="12"/>
          </p:nvPr>
        </p:nvSpPr>
        <p:spPr/>
        <p:txBody>
          <a:bodyPr/>
          <a:lstStyle/>
          <a:p>
            <a:fld id="{19037ACC-7046-4503-A2C9-8421A53E6803}" type="slidenum">
              <a:rPr lang="en-CY" smtClean="0"/>
              <a:t>‹#›</a:t>
            </a:fld>
            <a:endParaRPr lang="en-CY"/>
          </a:p>
        </p:txBody>
      </p:sp>
    </p:spTree>
    <p:extLst>
      <p:ext uri="{BB962C8B-B14F-4D97-AF65-F5344CB8AC3E}">
        <p14:creationId xmlns:p14="http://schemas.microsoft.com/office/powerpoint/2010/main" val="308814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FB81E-E7F2-497F-B192-3C7E90DB4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8304F367-F683-421B-A7DC-1778CEC1C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C487F00-7D8C-4F49-9BE3-7F3F3DA27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22A29-DFDC-44FF-9D07-74AF1960DFBB}" type="datetime8">
              <a:rPr lang="en-CY" smtClean="0"/>
              <a:t>03/16/2020 07:13</a:t>
            </a:fld>
            <a:endParaRPr lang="en-CY"/>
          </a:p>
        </p:txBody>
      </p:sp>
      <p:sp>
        <p:nvSpPr>
          <p:cNvPr id="5" name="Footer Placeholder 4">
            <a:extLst>
              <a:ext uri="{FF2B5EF4-FFF2-40B4-BE49-F238E27FC236}">
                <a16:creationId xmlns:a16="http://schemas.microsoft.com/office/drawing/2014/main" id="{15195E61-838E-45E7-9492-DEACA90A7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AE094C80-0FEB-44E5-8445-3137069DD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37ACC-7046-4503-A2C9-8421A53E6803}" type="slidenum">
              <a:rPr lang="en-CY" smtClean="0"/>
              <a:t>‹#›</a:t>
            </a:fld>
            <a:endParaRPr lang="en-CY"/>
          </a:p>
        </p:txBody>
      </p:sp>
    </p:spTree>
    <p:extLst>
      <p:ext uri="{BB962C8B-B14F-4D97-AF65-F5344CB8AC3E}">
        <p14:creationId xmlns:p14="http://schemas.microsoft.com/office/powerpoint/2010/main" val="322307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hyperlink" Target="https://www.microsoft.com/en-us/videoplayer/embed/RWeokR?pid=ocpVideo0-innerdiv-oneplayer&amp;postJsllMsg=true&amp;maskLevel=20&amp;market=en-us" TargetMode="External" /><Relationship Id="rId2" Type="http://schemas.openxmlformats.org/officeDocument/2006/relationships/hyperlink" Target="https://youtu.be/2_iUn5SKock" TargetMode="External" /><Relationship Id="rId1" Type="http://schemas.openxmlformats.org/officeDocument/2006/relationships/slideLayout" Target="../slideLayouts/slideLayout2.xml" /><Relationship Id="rId6" Type="http://schemas.openxmlformats.org/officeDocument/2006/relationships/image" Target="../media/image17.png" /><Relationship Id="rId5" Type="http://schemas.openxmlformats.org/officeDocument/2006/relationships/image" Target="../media/image13.svg" /><Relationship Id="rId4" Type="http://schemas.openxmlformats.org/officeDocument/2006/relationships/image" Target="../media/image12.png"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hyperlink" Target="https://support.office.com/en-us/article/use-folders-to-create-read-only-files-for-students-or-other-team-members-0e7791d7-8c9c-4749-9bca-984289477988" TargetMode="External" /><Relationship Id="rId1" Type="http://schemas.openxmlformats.org/officeDocument/2006/relationships/slideLayout" Target="../slideLayouts/slideLayout2.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1.svg" /></Relationships>
</file>

<file path=ppt/slides/_rels/slide12.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22.png" /><Relationship Id="rId2" Type="http://schemas.openxmlformats.org/officeDocument/2006/relationships/hyperlink" Target="https://support.office.com/en-us/article/microsoft-teams-5aa4431a-8a3c-4aa5-87a6-b6401abea114?ui=en-US&amp;rs=en-US&amp;ad=US#id0eaabaaa=assignments" TargetMode="External" /><Relationship Id="rId1" Type="http://schemas.openxmlformats.org/officeDocument/2006/relationships/slideLayout" Target="../slideLayouts/slideLayout2.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1.svg" /></Relationships>
</file>

<file path=ppt/slides/_rels/slide13.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2.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hyperlink" Target="https://www.microsoft.com/en-us/videoplayer/embed/RWedV7?pid=ocpVideo0-innerdiv-oneplayer&amp;postJsllMsg=true&amp;maskLevel=20&amp;market=en-us" TargetMode="External" /></Relationships>
</file>

<file path=ppt/slides/_rels/slide14.xml.rels><?xml version="1.0" encoding="UTF-8" standalone="yes"?>
<Relationships xmlns="http://schemas.openxmlformats.org/package/2006/relationships"><Relationship Id="rId3" Type="http://schemas.openxmlformats.org/officeDocument/2006/relationships/hyperlink" Target="https://support.office.com/en-us/article/roles-in-a-teams-meeting-c16fa7d0-1666-4dde-8686-0a0bfe16e019" TargetMode="External" /><Relationship Id="rId2" Type="http://schemas.openxmlformats.org/officeDocument/2006/relationships/image" Target="../media/image25.png" /><Relationship Id="rId1" Type="http://schemas.openxmlformats.org/officeDocument/2006/relationships/slideLayout" Target="../slideLayouts/slideLayout2.xml" /><Relationship Id="rId5" Type="http://schemas.openxmlformats.org/officeDocument/2006/relationships/image" Target="../media/image11.svg" /><Relationship Id="rId4" Type="http://schemas.openxmlformats.org/officeDocument/2006/relationships/image" Target="../media/image10.png"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hyperlink" Target="https://support.office.com/en-us/article/roles-in-a-teams-meeting-c16fa7d0-1666-4dde-8686-0a0bfe16e019" TargetMode="External" /><Relationship Id="rId1" Type="http://schemas.openxmlformats.org/officeDocument/2006/relationships/slideLayout" Target="../slideLayouts/slideLayout2.xml" /><Relationship Id="rId5" Type="http://schemas.openxmlformats.org/officeDocument/2006/relationships/image" Target="../media/image26.png" /><Relationship Id="rId4" Type="http://schemas.openxmlformats.org/officeDocument/2006/relationships/image" Target="../media/image11.svg" /></Relationships>
</file>

<file path=ppt/slides/_rels/slide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3" Type="http://schemas.openxmlformats.org/officeDocument/2006/relationships/slide" Target="slide8.xml" /><Relationship Id="rId2" Type="http://schemas.openxmlformats.org/officeDocument/2006/relationships/hyperlink" Target="https://teams.microsoft.com/downloads" TargetMode="External" /><Relationship Id="rId1" Type="http://schemas.openxmlformats.org/officeDocument/2006/relationships/slideLayout" Target="../slideLayouts/slideLayout2.xml" /><Relationship Id="rId5" Type="http://schemas.openxmlformats.org/officeDocument/2006/relationships/slide" Target="slide14.xml" /><Relationship Id="rId4" Type="http://schemas.openxmlformats.org/officeDocument/2006/relationships/slide" Target="slide13.xml" /></Relationships>
</file>

<file path=ppt/slides/_rels/slide18.xml.rels><?xml version="1.0" encoding="UTF-8" standalone="yes"?>
<Relationships xmlns="http://schemas.openxmlformats.org/package/2006/relationships"><Relationship Id="rId8" Type="http://schemas.openxmlformats.org/officeDocument/2006/relationships/hyperlink" Target="https://download.microsoft.com/download/D/9/F/D9FE8B9E-22F5-47BF-A1AB-09539C41FCD0/Teams%20QS.pdf" TargetMode="External" /><Relationship Id="rId3" Type="http://schemas.openxmlformats.org/officeDocument/2006/relationships/hyperlink" Target="https://support.office.com/en-us/article/microsoft-teams-5aa4431a-8a3c-4aa5-87a6-b6401abea114?ui=en-US&amp;rs=en-US&amp;ad=US#ID0EAABAAA=About" TargetMode="External" /><Relationship Id="rId7" Type="http://schemas.openxmlformats.org/officeDocument/2006/relationships/hyperlink" Target="https://go.microsoft.com/fwlink/p/?linkid=2121308" TargetMode="External" /><Relationship Id="rId2" Type="http://schemas.openxmlformats.org/officeDocument/2006/relationships/hyperlink" Target="https://support.office.com/en-us/article/microsoft-teams-video-training-4f108e54-240b-4351-8084-b1089f0d21d7" TargetMode="External" /><Relationship Id="rId1" Type="http://schemas.openxmlformats.org/officeDocument/2006/relationships/slideLayout" Target="../slideLayouts/slideLayout2.xml" /><Relationship Id="rId6" Type="http://schemas.openxmlformats.org/officeDocument/2006/relationships/hyperlink" Target="https://education.microsoft.com/en-us/resource/ba162685" TargetMode="External" /><Relationship Id="rId5" Type="http://schemas.openxmlformats.org/officeDocument/2006/relationships/hyperlink" Target="https://docs.microsoft.com/en-us/microsoftteams/instructor-led-training-teams-landing-page" TargetMode="External" /><Relationship Id="rId10" Type="http://schemas.openxmlformats.org/officeDocument/2006/relationships/image" Target="../media/image27.png" /><Relationship Id="rId4" Type="http://schemas.openxmlformats.org/officeDocument/2006/relationships/hyperlink" Target="https://education.microsoft.com/en-us/course/9c9f5c11/overview" TargetMode="External" /><Relationship Id="rId9" Type="http://schemas.openxmlformats.org/officeDocument/2006/relationships/hyperlink" Target="https://teamsdemo.office.com/" TargetMode="External" /></Relationships>
</file>

<file path=ppt/slides/_rels/slide2.xml.rels><?xml version="1.0" encoding="UTF-8" standalone="yes"?>
<Relationships xmlns="http://schemas.openxmlformats.org/package/2006/relationships"><Relationship Id="rId3" Type="http://schemas.openxmlformats.org/officeDocument/2006/relationships/slide" Target="slide6.xml" /><Relationship Id="rId2" Type="http://schemas.openxmlformats.org/officeDocument/2006/relationships/slide" Target="slide3.xml" /><Relationship Id="rId1" Type="http://schemas.openxmlformats.org/officeDocument/2006/relationships/slideLayout" Target="../slideLayouts/slideLayout2.xml" /><Relationship Id="rId4" Type="http://schemas.openxmlformats.org/officeDocument/2006/relationships/slide" Target="slide16.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g"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hyperlink" Target="https://support.office.com/el-gr/article/&#949;&#960;&#953;&#955;&#959;&#947;&#942;-&#964;&#973;&#960;&#959;&#965;-&#959;&#956;&#940;&#948;&#945;&#962;-&#947;&#953;&#945;-&#963;&#965;&#957;&#949;&#961;&#947;&#945;&#963;&#943;&#945;-&#963;&#964;&#959;-microsoft-teams-0a971053-d640-4555-9fd7-f785c2b99e67" TargetMode="External"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11.svg"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hyperlink" Target="https://youtu.be/7djpYgtFZSw" TargetMode="External"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svg" /></Relationships>
</file>

<file path=ppt/slides/_rels/slide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13.svg" /><Relationship Id="rId5" Type="http://schemas.openxmlformats.org/officeDocument/2006/relationships/image" Target="../media/image12.png" /><Relationship Id="rId4" Type="http://schemas.openxmlformats.org/officeDocument/2006/relationships/hyperlink" Target="https://youtu.be/oIswg-qFV7g"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cell phone&#10;&#10;Description automatically generated">
            <a:extLst>
              <a:ext uri="{FF2B5EF4-FFF2-40B4-BE49-F238E27FC236}">
                <a16:creationId xmlns:a16="http://schemas.microsoft.com/office/drawing/2014/main" id="{8262AA58-33E6-4C8C-A01E-EFDCB1435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086" y="4388386"/>
            <a:ext cx="5644324" cy="2471220"/>
          </a:xfrm>
          <a:prstGeom prst="rect">
            <a:avLst/>
          </a:prstGeom>
        </p:spPr>
      </p:pic>
      <p:sp>
        <p:nvSpPr>
          <p:cNvPr id="2" name="Title 1">
            <a:extLst>
              <a:ext uri="{FF2B5EF4-FFF2-40B4-BE49-F238E27FC236}">
                <a16:creationId xmlns:a16="http://schemas.microsoft.com/office/drawing/2014/main" id="{AC961D56-CA16-4557-A481-D7411EFE3A32}"/>
              </a:ext>
            </a:extLst>
          </p:cNvPr>
          <p:cNvSpPr>
            <a:spLocks noGrp="1"/>
          </p:cNvSpPr>
          <p:nvPr>
            <p:ph type="ctrTitle"/>
          </p:nvPr>
        </p:nvSpPr>
        <p:spPr>
          <a:xfrm>
            <a:off x="1524000" y="1477636"/>
            <a:ext cx="9144000" cy="1156380"/>
          </a:xfrm>
        </p:spPr>
        <p:txBody>
          <a:bodyPr/>
          <a:lstStyle/>
          <a:p>
            <a:r>
              <a:rPr lang="el-GR" b="1" dirty="0"/>
              <a:t>Γνωριμία με το</a:t>
            </a:r>
            <a:r>
              <a:rPr lang="en-US" b="1" dirty="0"/>
              <a:t> MS Teams</a:t>
            </a:r>
            <a:endParaRPr lang="en-CY" b="1" dirty="0"/>
          </a:p>
        </p:txBody>
      </p:sp>
      <p:sp>
        <p:nvSpPr>
          <p:cNvPr id="3" name="Subtitle 2">
            <a:extLst>
              <a:ext uri="{FF2B5EF4-FFF2-40B4-BE49-F238E27FC236}">
                <a16:creationId xmlns:a16="http://schemas.microsoft.com/office/drawing/2014/main" id="{4CD085C8-495E-4500-A1BB-4779A82C880B}"/>
              </a:ext>
            </a:extLst>
          </p:cNvPr>
          <p:cNvSpPr>
            <a:spLocks noGrp="1"/>
          </p:cNvSpPr>
          <p:nvPr>
            <p:ph type="subTitle" idx="1"/>
          </p:nvPr>
        </p:nvSpPr>
        <p:spPr>
          <a:xfrm>
            <a:off x="1522595" y="2933011"/>
            <a:ext cx="9144000" cy="1156380"/>
          </a:xfrm>
        </p:spPr>
        <p:txBody>
          <a:bodyPr/>
          <a:lstStyle/>
          <a:p>
            <a:r>
              <a:rPr lang="el-GR" dirty="0"/>
              <a:t>Επιμόρφωση Εκπαιδευτικών στη χρήση του </a:t>
            </a:r>
            <a:r>
              <a:rPr lang="en-US" dirty="0"/>
              <a:t>MS Teams</a:t>
            </a:r>
          </a:p>
          <a:p>
            <a:r>
              <a:rPr lang="el-GR" dirty="0"/>
              <a:t>Μάρτιος 2020</a:t>
            </a:r>
            <a:endParaRPr lang="en-CY" dirty="0"/>
          </a:p>
        </p:txBody>
      </p:sp>
      <p:sp>
        <p:nvSpPr>
          <p:cNvPr id="7" name="TextBox 6">
            <a:extLst>
              <a:ext uri="{FF2B5EF4-FFF2-40B4-BE49-F238E27FC236}">
                <a16:creationId xmlns:a16="http://schemas.microsoft.com/office/drawing/2014/main" id="{378402ED-6000-4125-B5A5-CFF832A861FE}"/>
              </a:ext>
            </a:extLst>
          </p:cNvPr>
          <p:cNvSpPr txBox="1"/>
          <p:nvPr/>
        </p:nvSpPr>
        <p:spPr>
          <a:xfrm>
            <a:off x="873254" y="5955329"/>
            <a:ext cx="2276585" cy="430887"/>
          </a:xfrm>
          <a:prstGeom prst="rect">
            <a:avLst/>
          </a:prstGeom>
          <a:noFill/>
        </p:spPr>
        <p:txBody>
          <a:bodyPr wrap="none" rtlCol="0">
            <a:spAutoFit/>
          </a:bodyPr>
          <a:lstStyle/>
          <a:p>
            <a:pPr algn="ctr"/>
            <a:r>
              <a:rPr lang="el-GR" sz="1100" b="1" dirty="0">
                <a:solidFill>
                  <a:srgbClr val="12659D"/>
                </a:solidFill>
              </a:rPr>
              <a:t>ΥΠΟΥΡΓΕΙΟ ΠΑΙΔΕΙΑΣ</a:t>
            </a:r>
            <a:r>
              <a:rPr lang="en-US" sz="1100" b="1" dirty="0">
                <a:solidFill>
                  <a:srgbClr val="12659D"/>
                </a:solidFill>
              </a:rPr>
              <a:t>, </a:t>
            </a:r>
            <a:r>
              <a:rPr lang="el-GR" sz="1100" b="1" dirty="0">
                <a:solidFill>
                  <a:srgbClr val="12659D"/>
                </a:solidFill>
              </a:rPr>
              <a:t>ΠΟΛΙΤΙΣΜΟΥ</a:t>
            </a:r>
            <a:endParaRPr lang="en-US" sz="1100" b="1" dirty="0">
              <a:solidFill>
                <a:srgbClr val="12659D"/>
              </a:solidFill>
            </a:endParaRPr>
          </a:p>
          <a:p>
            <a:pPr algn="ctr"/>
            <a:r>
              <a:rPr lang="el-GR" sz="1100" b="1" dirty="0">
                <a:solidFill>
                  <a:srgbClr val="12659D"/>
                </a:solidFill>
              </a:rPr>
              <a:t>ΑΘΛΗΤΙΣΜΟΥ ΚΑΙ ΝΕΟΛΑΙΑΣ</a:t>
            </a:r>
          </a:p>
        </p:txBody>
      </p:sp>
      <p:sp>
        <p:nvSpPr>
          <p:cNvPr id="8" name="TextBox 7">
            <a:extLst>
              <a:ext uri="{FF2B5EF4-FFF2-40B4-BE49-F238E27FC236}">
                <a16:creationId xmlns:a16="http://schemas.microsoft.com/office/drawing/2014/main" id="{257A4F64-45EB-4AB7-8F9E-7D084CD404AD}"/>
              </a:ext>
            </a:extLst>
          </p:cNvPr>
          <p:cNvSpPr txBox="1"/>
          <p:nvPr/>
        </p:nvSpPr>
        <p:spPr>
          <a:xfrm>
            <a:off x="9780657" y="5955329"/>
            <a:ext cx="1641796" cy="430887"/>
          </a:xfrm>
          <a:prstGeom prst="rect">
            <a:avLst/>
          </a:prstGeom>
          <a:noFill/>
        </p:spPr>
        <p:txBody>
          <a:bodyPr wrap="none" rtlCol="0">
            <a:spAutoFit/>
          </a:bodyPr>
          <a:lstStyle/>
          <a:p>
            <a:pPr algn="ctr"/>
            <a:r>
              <a:rPr lang="el-GR" sz="1100" b="1" dirty="0">
                <a:solidFill>
                  <a:srgbClr val="12659D"/>
                </a:solidFill>
              </a:rPr>
              <a:t>ΠΑΙΔΓΩΓΙΚΟ ΙΝΣΤΙΤΟΥΤΟ</a:t>
            </a:r>
          </a:p>
          <a:p>
            <a:pPr algn="ctr"/>
            <a:r>
              <a:rPr lang="el-GR" sz="1100" b="1" dirty="0">
                <a:solidFill>
                  <a:srgbClr val="12659D"/>
                </a:solidFill>
              </a:rPr>
              <a:t>ΚΥΠΡΟΥ</a:t>
            </a:r>
          </a:p>
        </p:txBody>
      </p:sp>
      <p:pic>
        <p:nvPicPr>
          <p:cNvPr id="14" name="Picture 13" descr="A picture containing object, clock, drawing&#10;&#10;Description automatically generated">
            <a:extLst>
              <a:ext uri="{FF2B5EF4-FFF2-40B4-BE49-F238E27FC236}">
                <a16:creationId xmlns:a16="http://schemas.microsoft.com/office/drawing/2014/main" id="{49CF2F20-D706-4901-BB0E-289E26A30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840" y="436312"/>
            <a:ext cx="890320" cy="828000"/>
          </a:xfrm>
          <a:prstGeom prst="rect">
            <a:avLst/>
          </a:prstGeom>
        </p:spPr>
      </p:pic>
      <p:pic>
        <p:nvPicPr>
          <p:cNvPr id="22" name="Picture 21" descr="A picture containing light&#10;&#10;Description automatically generated">
            <a:extLst>
              <a:ext uri="{FF2B5EF4-FFF2-40B4-BE49-F238E27FC236}">
                <a16:creationId xmlns:a16="http://schemas.microsoft.com/office/drawing/2014/main" id="{8D59FBFA-A228-4313-9BFA-DE47851B2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158" y="5035120"/>
            <a:ext cx="990794" cy="82800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31854D7B-6484-42AA-BFB2-7934C5EC9D1E}"/>
              </a:ext>
            </a:extLst>
          </p:cNvPr>
          <p:cNvPicPr>
            <a:picLocks noChangeAspect="1"/>
          </p:cNvPicPr>
          <p:nvPr/>
        </p:nvPicPr>
        <p:blipFill rotWithShape="1">
          <a:blip r:embed="rId5">
            <a:extLst>
              <a:ext uri="{28A0092B-C50C-407E-A947-70E740481C1C}">
                <a14:useLocalDpi xmlns:a14="http://schemas.microsoft.com/office/drawing/2010/main" val="0"/>
              </a:ext>
            </a:extLst>
          </a:blip>
          <a:srcRect l="33616" r="33616" b="21418"/>
          <a:stretch/>
        </p:blipFill>
        <p:spPr>
          <a:xfrm>
            <a:off x="1503164" y="5035120"/>
            <a:ext cx="1016763" cy="828000"/>
          </a:xfrm>
          <a:prstGeom prst="rect">
            <a:avLst/>
          </a:prstGeom>
        </p:spPr>
      </p:pic>
    </p:spTree>
    <p:extLst>
      <p:ext uri="{BB962C8B-B14F-4D97-AF65-F5344CB8AC3E}">
        <p14:creationId xmlns:p14="http://schemas.microsoft.com/office/powerpoint/2010/main" val="394683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DB88-7F72-4D7E-A968-441964E64D57}"/>
              </a:ext>
            </a:extLst>
          </p:cNvPr>
          <p:cNvSpPr>
            <a:spLocks noGrp="1"/>
          </p:cNvSpPr>
          <p:nvPr>
            <p:ph type="title"/>
          </p:nvPr>
        </p:nvSpPr>
        <p:spPr>
          <a:xfrm>
            <a:off x="838200" y="365124"/>
            <a:ext cx="10515600" cy="900000"/>
          </a:xfrm>
        </p:spPr>
        <p:txBody>
          <a:bodyPr>
            <a:normAutofit/>
          </a:bodyPr>
          <a:lstStyle/>
          <a:p>
            <a:r>
              <a:rPr lang="el-GR" dirty="0"/>
              <a:t>Κανάλια και </a:t>
            </a:r>
            <a:r>
              <a:rPr lang="en-US" dirty="0"/>
              <a:t>Tabs </a:t>
            </a:r>
            <a:r>
              <a:rPr lang="el-GR" sz="3600" dirty="0"/>
              <a:t>(</a:t>
            </a:r>
            <a:r>
              <a:rPr lang="en-US" sz="3600" dirty="0"/>
              <a:t>Channels and Tabs)</a:t>
            </a:r>
            <a:endParaRPr lang="en-CY" dirty="0"/>
          </a:p>
        </p:txBody>
      </p:sp>
      <p:sp>
        <p:nvSpPr>
          <p:cNvPr id="3" name="Content Placeholder 2">
            <a:extLst>
              <a:ext uri="{FF2B5EF4-FFF2-40B4-BE49-F238E27FC236}">
                <a16:creationId xmlns:a16="http://schemas.microsoft.com/office/drawing/2014/main" id="{4A15939B-AA2B-4391-88E7-F14152DCB2A8}"/>
              </a:ext>
            </a:extLst>
          </p:cNvPr>
          <p:cNvSpPr>
            <a:spLocks noGrp="1"/>
          </p:cNvSpPr>
          <p:nvPr>
            <p:ph idx="1"/>
          </p:nvPr>
        </p:nvSpPr>
        <p:spPr>
          <a:xfrm>
            <a:off x="838200" y="1492249"/>
            <a:ext cx="5257800" cy="4680000"/>
          </a:xfrm>
        </p:spPr>
        <p:txBody>
          <a:bodyPr>
            <a:normAutofit/>
          </a:bodyPr>
          <a:lstStyle/>
          <a:p>
            <a:r>
              <a:rPr lang="el-GR" sz="2000" dirty="0"/>
              <a:t>Κάθε Ομάδα αποτελείται από </a:t>
            </a:r>
            <a:r>
              <a:rPr lang="el-GR" sz="2000" b="1" dirty="0">
                <a:solidFill>
                  <a:srgbClr val="0070C0"/>
                </a:solidFill>
              </a:rPr>
              <a:t>Κανάλια </a:t>
            </a:r>
            <a:r>
              <a:rPr lang="en-US" sz="2000" b="1" dirty="0">
                <a:solidFill>
                  <a:srgbClr val="0070C0"/>
                </a:solidFill>
              </a:rPr>
              <a:t>(Channels)</a:t>
            </a:r>
            <a:r>
              <a:rPr lang="en-US" sz="2000" dirty="0"/>
              <a:t>. </a:t>
            </a:r>
            <a:r>
              <a:rPr lang="el-GR" sz="2000" dirty="0"/>
              <a:t>Τα κανάλια παρέχουν έναν τρόπο να χωρίσεις το περιεχόμενο μιας Ομάδας σε διαφορετικές ενότητες, ιδέες, θεματικές ή άλλες κατηγορίες</a:t>
            </a:r>
            <a:r>
              <a:rPr lang="en-US" sz="2000" dirty="0"/>
              <a:t>.</a:t>
            </a:r>
          </a:p>
          <a:p>
            <a:r>
              <a:rPr lang="el-GR" sz="2000" dirty="0"/>
              <a:t>Μπορείς να δημιουργήσεις όσα Κανάλια θες σε μια ομάδα.</a:t>
            </a:r>
          </a:p>
          <a:p>
            <a:r>
              <a:rPr lang="el-GR" sz="2000" dirty="0"/>
              <a:t>Μέσα από τα Κανάλια, μπορείς να δημιουργήσεις προσκλήσεις για διαδικτυακές συναντήσεις, να συζητήσεις με τους μαθητές σου και να εργαστείτε συνεργατικά σε αρχεία.</a:t>
            </a:r>
          </a:p>
          <a:p>
            <a:r>
              <a:rPr lang="el-GR" sz="2000" dirty="0"/>
              <a:t>Στο πάνω μέρος της ομάδας, υπάρχουν διάφορα </a:t>
            </a:r>
            <a:r>
              <a:rPr lang="en-US" sz="2000" b="1" dirty="0">
                <a:solidFill>
                  <a:srgbClr val="0070C0"/>
                </a:solidFill>
              </a:rPr>
              <a:t>Tabs </a:t>
            </a:r>
            <a:r>
              <a:rPr lang="el-GR" sz="2000" dirty="0"/>
              <a:t>τα οποία παραπέμπουν σε αρχεία, εφαρμογές ή άλλες υπηρεσίες.</a:t>
            </a:r>
          </a:p>
        </p:txBody>
      </p:sp>
      <p:sp>
        <p:nvSpPr>
          <p:cNvPr id="4" name="Slide Number Placeholder 3">
            <a:extLst>
              <a:ext uri="{FF2B5EF4-FFF2-40B4-BE49-F238E27FC236}">
                <a16:creationId xmlns:a16="http://schemas.microsoft.com/office/drawing/2014/main" id="{F3ACEA10-EEF7-476C-9E3F-6984F3941501}"/>
              </a:ext>
            </a:extLst>
          </p:cNvPr>
          <p:cNvSpPr>
            <a:spLocks noGrp="1"/>
          </p:cNvSpPr>
          <p:nvPr>
            <p:ph type="sldNum" sz="quarter" idx="12"/>
          </p:nvPr>
        </p:nvSpPr>
        <p:spPr/>
        <p:txBody>
          <a:bodyPr/>
          <a:lstStyle/>
          <a:p>
            <a:fld id="{19037ACC-7046-4503-A2C9-8421A53E6803}" type="slidenum">
              <a:rPr lang="en-CY" smtClean="0"/>
              <a:t>10</a:t>
            </a:fld>
            <a:endParaRPr lang="en-CY"/>
          </a:p>
        </p:txBody>
      </p:sp>
      <p:sp>
        <p:nvSpPr>
          <p:cNvPr id="5" name="TextBox 4">
            <a:extLst>
              <a:ext uri="{FF2B5EF4-FFF2-40B4-BE49-F238E27FC236}">
                <a16:creationId xmlns:a16="http://schemas.microsoft.com/office/drawing/2014/main" id="{9145FC9F-58F1-4506-92B3-8008969E9681}"/>
              </a:ext>
            </a:extLst>
          </p:cNvPr>
          <p:cNvSpPr txBox="1"/>
          <p:nvPr/>
        </p:nvSpPr>
        <p:spPr>
          <a:xfrm>
            <a:off x="1295400" y="6172249"/>
            <a:ext cx="5866093" cy="369332"/>
          </a:xfrm>
          <a:prstGeom prst="rect">
            <a:avLst/>
          </a:prstGeom>
          <a:noFill/>
        </p:spPr>
        <p:txBody>
          <a:bodyPr wrap="none" rtlCol="0">
            <a:spAutoFit/>
          </a:bodyPr>
          <a:lstStyle/>
          <a:p>
            <a:r>
              <a:rPr lang="en-US" i="1" dirty="0"/>
              <a:t>Video Tutorials: </a:t>
            </a:r>
            <a:r>
              <a:rPr lang="en-GB" i="1" dirty="0">
                <a:hlinkClick r:id="rId2"/>
              </a:rPr>
              <a:t>https://youtu.be/2_iUn5SKock</a:t>
            </a:r>
            <a:r>
              <a:rPr lang="en-GB" i="1" dirty="0"/>
              <a:t> , </a:t>
            </a:r>
            <a:r>
              <a:rPr lang="en-US" i="1" dirty="0">
                <a:hlinkClick r:id="rId3"/>
              </a:rPr>
              <a:t>another link</a:t>
            </a:r>
            <a:endParaRPr lang="en-CY" i="1" dirty="0"/>
          </a:p>
        </p:txBody>
      </p:sp>
      <p:pic>
        <p:nvPicPr>
          <p:cNvPr id="6" name="Graphic 5" descr="Video camera">
            <a:extLst>
              <a:ext uri="{FF2B5EF4-FFF2-40B4-BE49-F238E27FC236}">
                <a16:creationId xmlns:a16="http://schemas.microsoft.com/office/drawing/2014/main" id="{B9CD8CC7-A8DF-49FD-8F0E-09CCE62A81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800" y="6155417"/>
            <a:ext cx="360000" cy="360000"/>
          </a:xfrm>
          <a:prstGeom prst="rect">
            <a:avLst/>
          </a:prstGeom>
        </p:spPr>
      </p:pic>
      <p:pic>
        <p:nvPicPr>
          <p:cNvPr id="13" name="Picture 12">
            <a:extLst>
              <a:ext uri="{FF2B5EF4-FFF2-40B4-BE49-F238E27FC236}">
                <a16:creationId xmlns:a16="http://schemas.microsoft.com/office/drawing/2014/main" id="{CE0C3F2F-2B10-4DA4-AE96-D6E816074556}"/>
              </a:ext>
            </a:extLst>
          </p:cNvPr>
          <p:cNvPicPr>
            <a:picLocks noChangeAspect="1"/>
          </p:cNvPicPr>
          <p:nvPr/>
        </p:nvPicPr>
        <p:blipFill>
          <a:blip r:embed="rId6"/>
          <a:stretch>
            <a:fillRect/>
          </a:stretch>
        </p:blipFill>
        <p:spPr>
          <a:xfrm>
            <a:off x="6314210" y="2195372"/>
            <a:ext cx="5395409" cy="3617086"/>
          </a:xfrm>
          <a:prstGeom prst="rect">
            <a:avLst/>
          </a:prstGeom>
          <a:ln>
            <a:noFill/>
          </a:ln>
          <a:effectLst>
            <a:outerShdw blurRad="292100" dist="139700" dir="2700000" sx="99000" sy="99000" algn="tl" rotWithShape="0">
              <a:srgbClr val="333333">
                <a:alpha val="65000"/>
              </a:srgbClr>
            </a:outerShdw>
          </a:effectLst>
        </p:spPr>
      </p:pic>
      <p:sp>
        <p:nvSpPr>
          <p:cNvPr id="17" name="Callout: Line 16">
            <a:extLst>
              <a:ext uri="{FF2B5EF4-FFF2-40B4-BE49-F238E27FC236}">
                <a16:creationId xmlns:a16="http://schemas.microsoft.com/office/drawing/2014/main" id="{4689DE47-231F-4F0E-B6D6-6D0EC4841C99}"/>
              </a:ext>
            </a:extLst>
          </p:cNvPr>
          <p:cNvSpPr/>
          <p:nvPr/>
        </p:nvSpPr>
        <p:spPr>
          <a:xfrm>
            <a:off x="9568489" y="1539729"/>
            <a:ext cx="1325484" cy="287108"/>
          </a:xfrm>
          <a:prstGeom prst="borderCallout1">
            <a:avLst>
              <a:gd name="adj1" fmla="val 112689"/>
              <a:gd name="adj2" fmla="val 53677"/>
              <a:gd name="adj3" fmla="val 207087"/>
              <a:gd name="adj4" fmla="val 54295"/>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t>Tabs</a:t>
            </a:r>
            <a:endParaRPr lang="en-CY" sz="1400" b="1" dirty="0"/>
          </a:p>
        </p:txBody>
      </p:sp>
      <p:cxnSp>
        <p:nvCxnSpPr>
          <p:cNvPr id="19" name="Straight Arrow Connector 18">
            <a:extLst>
              <a:ext uri="{FF2B5EF4-FFF2-40B4-BE49-F238E27FC236}">
                <a16:creationId xmlns:a16="http://schemas.microsoft.com/office/drawing/2014/main" id="{E98C0608-710A-4027-8A83-38CFA0E7BA6C}"/>
              </a:ext>
            </a:extLst>
          </p:cNvPr>
          <p:cNvCxnSpPr>
            <a:cxnSpLocks/>
          </p:cNvCxnSpPr>
          <p:nvPr/>
        </p:nvCxnSpPr>
        <p:spPr>
          <a:xfrm>
            <a:off x="10231231" y="1861814"/>
            <a:ext cx="0" cy="404863"/>
          </a:xfrm>
          <a:prstGeom prst="straightConnector1">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Callout: Line 20">
            <a:extLst>
              <a:ext uri="{FF2B5EF4-FFF2-40B4-BE49-F238E27FC236}">
                <a16:creationId xmlns:a16="http://schemas.microsoft.com/office/drawing/2014/main" id="{5099B2C7-DEB6-425B-AF82-FD2DDDDCE2B1}"/>
              </a:ext>
            </a:extLst>
          </p:cNvPr>
          <p:cNvSpPr/>
          <p:nvPr/>
        </p:nvSpPr>
        <p:spPr>
          <a:xfrm>
            <a:off x="6897375" y="1539729"/>
            <a:ext cx="1325484" cy="287108"/>
          </a:xfrm>
          <a:prstGeom prst="borderCallout1">
            <a:avLst>
              <a:gd name="adj1" fmla="val 112689"/>
              <a:gd name="adj2" fmla="val 53677"/>
              <a:gd name="adj3" fmla="val 207087"/>
              <a:gd name="adj4" fmla="val 54295"/>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t>Channels</a:t>
            </a:r>
            <a:endParaRPr lang="en-CY" sz="1400" b="1" dirty="0"/>
          </a:p>
        </p:txBody>
      </p:sp>
      <p:cxnSp>
        <p:nvCxnSpPr>
          <p:cNvPr id="22" name="Straight Arrow Connector 21">
            <a:extLst>
              <a:ext uri="{FF2B5EF4-FFF2-40B4-BE49-F238E27FC236}">
                <a16:creationId xmlns:a16="http://schemas.microsoft.com/office/drawing/2014/main" id="{A0516CA5-B67B-4F7F-ABC4-37350C37BCA4}"/>
              </a:ext>
            </a:extLst>
          </p:cNvPr>
          <p:cNvCxnSpPr>
            <a:cxnSpLocks/>
          </p:cNvCxnSpPr>
          <p:nvPr/>
        </p:nvCxnSpPr>
        <p:spPr>
          <a:xfrm>
            <a:off x="7560117" y="1861814"/>
            <a:ext cx="0" cy="1525325"/>
          </a:xfrm>
          <a:prstGeom prst="straightConnector1">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8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3FFF-FBC7-48EF-8804-A2E72012062D}"/>
              </a:ext>
            </a:extLst>
          </p:cNvPr>
          <p:cNvSpPr>
            <a:spLocks noGrp="1"/>
          </p:cNvSpPr>
          <p:nvPr>
            <p:ph type="title"/>
          </p:nvPr>
        </p:nvSpPr>
        <p:spPr/>
        <p:txBody>
          <a:bodyPr/>
          <a:lstStyle/>
          <a:p>
            <a:r>
              <a:rPr lang="el-GR" dirty="0"/>
              <a:t>Υλικό Τάξης </a:t>
            </a:r>
            <a:r>
              <a:rPr lang="en-US" sz="3600" dirty="0"/>
              <a:t>(Class Material)</a:t>
            </a:r>
            <a:endParaRPr lang="en-CY" dirty="0"/>
          </a:p>
        </p:txBody>
      </p:sp>
      <p:sp>
        <p:nvSpPr>
          <p:cNvPr id="3" name="Content Placeholder 2">
            <a:extLst>
              <a:ext uri="{FF2B5EF4-FFF2-40B4-BE49-F238E27FC236}">
                <a16:creationId xmlns:a16="http://schemas.microsoft.com/office/drawing/2014/main" id="{41CA2C39-51A2-4C49-B76B-1678C8537A91}"/>
              </a:ext>
            </a:extLst>
          </p:cNvPr>
          <p:cNvSpPr>
            <a:spLocks noGrp="1"/>
          </p:cNvSpPr>
          <p:nvPr>
            <p:ph idx="1"/>
          </p:nvPr>
        </p:nvSpPr>
        <p:spPr>
          <a:xfrm>
            <a:off x="838200" y="1492249"/>
            <a:ext cx="6215743" cy="2303237"/>
          </a:xfrm>
        </p:spPr>
        <p:txBody>
          <a:bodyPr>
            <a:normAutofit/>
          </a:bodyPr>
          <a:lstStyle/>
          <a:p>
            <a:r>
              <a:rPr lang="el-GR" sz="2000" dirty="0"/>
              <a:t>Σε κάθε Ομάδα Τάξης </a:t>
            </a:r>
            <a:r>
              <a:rPr lang="en-US" sz="2000" dirty="0"/>
              <a:t>(Class Team) </a:t>
            </a:r>
            <a:r>
              <a:rPr lang="el-GR" sz="2000" dirty="0"/>
              <a:t>στο γενικό κανάλι </a:t>
            </a:r>
            <a:r>
              <a:rPr lang="en-US" sz="2000" dirty="0"/>
              <a:t>(General Channel)</a:t>
            </a:r>
            <a:r>
              <a:rPr lang="el-GR" sz="2000" dirty="0"/>
              <a:t>, κάτω από το </a:t>
            </a:r>
            <a:r>
              <a:rPr lang="en-US" sz="2000" dirty="0"/>
              <a:t>Tab Files, </a:t>
            </a:r>
            <a:r>
              <a:rPr lang="el-GR" sz="2000" dirty="0"/>
              <a:t>υπάρχει ένας φάκελος με την ονομασία </a:t>
            </a:r>
            <a:r>
              <a:rPr lang="en-US" sz="2000" dirty="0"/>
              <a:t>“</a:t>
            </a:r>
            <a:r>
              <a:rPr lang="en-US" sz="2000" b="1" dirty="0">
                <a:solidFill>
                  <a:srgbClr val="0070C0"/>
                </a:solidFill>
              </a:rPr>
              <a:t>Class Materials</a:t>
            </a:r>
            <a:r>
              <a:rPr lang="en-US" sz="2000" dirty="0"/>
              <a:t>”</a:t>
            </a:r>
            <a:r>
              <a:rPr lang="el-GR" sz="2000" dirty="0"/>
              <a:t>. </a:t>
            </a:r>
          </a:p>
          <a:p>
            <a:r>
              <a:rPr lang="el-GR" sz="2000" dirty="0"/>
              <a:t>Ότι υλικό ανεβάσετε (</a:t>
            </a:r>
            <a:r>
              <a:rPr lang="en-US" sz="2000" dirty="0"/>
              <a:t>upload) </a:t>
            </a:r>
            <a:r>
              <a:rPr lang="el-GR" sz="2000" dirty="0"/>
              <a:t>στον φάκελο αυτό, οι μαθητές της τάξης </a:t>
            </a:r>
            <a:r>
              <a:rPr lang="el-GR" sz="2000" b="1" dirty="0">
                <a:solidFill>
                  <a:srgbClr val="0070C0"/>
                </a:solidFill>
              </a:rPr>
              <a:t>μπορούν να το δουν μόνο </a:t>
            </a:r>
            <a:r>
              <a:rPr lang="en-US" sz="2000" b="1" dirty="0">
                <a:solidFill>
                  <a:srgbClr val="0070C0"/>
                </a:solidFill>
              </a:rPr>
              <a:t>(read</a:t>
            </a:r>
            <a:r>
              <a:rPr lang="el-GR" sz="2000" b="1" dirty="0">
                <a:solidFill>
                  <a:srgbClr val="0070C0"/>
                </a:solidFill>
              </a:rPr>
              <a:t> </a:t>
            </a:r>
            <a:r>
              <a:rPr lang="en-US" sz="2000" b="1" dirty="0">
                <a:solidFill>
                  <a:srgbClr val="0070C0"/>
                </a:solidFill>
              </a:rPr>
              <a:t>only)</a:t>
            </a:r>
            <a:r>
              <a:rPr lang="en-US" sz="2000" dirty="0">
                <a:solidFill>
                  <a:srgbClr val="0070C0"/>
                </a:solidFill>
              </a:rPr>
              <a:t> </a:t>
            </a:r>
            <a:r>
              <a:rPr lang="el-GR" sz="2000" dirty="0"/>
              <a:t>και ΌΧΙ να το επεξεργαστούν (</a:t>
            </a:r>
            <a:r>
              <a:rPr lang="en-US" sz="2000" dirty="0"/>
              <a:t>edit) </a:t>
            </a:r>
            <a:r>
              <a:rPr lang="el-GR" sz="2000" dirty="0"/>
              <a:t>ή να το διαγράψουν </a:t>
            </a:r>
            <a:r>
              <a:rPr lang="en-US" sz="2000" dirty="0"/>
              <a:t>(delete).</a:t>
            </a:r>
          </a:p>
        </p:txBody>
      </p:sp>
      <p:sp>
        <p:nvSpPr>
          <p:cNvPr id="4" name="Slide Number Placeholder 3">
            <a:extLst>
              <a:ext uri="{FF2B5EF4-FFF2-40B4-BE49-F238E27FC236}">
                <a16:creationId xmlns:a16="http://schemas.microsoft.com/office/drawing/2014/main" id="{7A5E0306-7E03-4FC1-8577-8AA962EC49A5}"/>
              </a:ext>
            </a:extLst>
          </p:cNvPr>
          <p:cNvSpPr>
            <a:spLocks noGrp="1"/>
          </p:cNvSpPr>
          <p:nvPr>
            <p:ph type="sldNum" sz="quarter" idx="12"/>
          </p:nvPr>
        </p:nvSpPr>
        <p:spPr/>
        <p:txBody>
          <a:bodyPr/>
          <a:lstStyle/>
          <a:p>
            <a:fld id="{19037ACC-7046-4503-A2C9-8421A53E6803}" type="slidenum">
              <a:rPr lang="en-CY" smtClean="0"/>
              <a:t>11</a:t>
            </a:fld>
            <a:endParaRPr lang="en-CY"/>
          </a:p>
        </p:txBody>
      </p:sp>
      <p:sp>
        <p:nvSpPr>
          <p:cNvPr id="5" name="TextBox 4">
            <a:extLst>
              <a:ext uri="{FF2B5EF4-FFF2-40B4-BE49-F238E27FC236}">
                <a16:creationId xmlns:a16="http://schemas.microsoft.com/office/drawing/2014/main" id="{D16CFE12-407D-4D42-B66F-BE32CE23AAEC}"/>
              </a:ext>
            </a:extLst>
          </p:cNvPr>
          <p:cNvSpPr txBox="1"/>
          <p:nvPr/>
        </p:nvSpPr>
        <p:spPr>
          <a:xfrm>
            <a:off x="1295400" y="6172249"/>
            <a:ext cx="2661306" cy="369332"/>
          </a:xfrm>
          <a:prstGeom prst="rect">
            <a:avLst/>
          </a:prstGeom>
          <a:noFill/>
        </p:spPr>
        <p:txBody>
          <a:bodyPr wrap="none" rtlCol="0">
            <a:spAutoFit/>
          </a:bodyPr>
          <a:lstStyle/>
          <a:p>
            <a:r>
              <a:rPr lang="el-GR" i="1" dirty="0"/>
              <a:t>Μάθετε περισσότερα</a:t>
            </a:r>
            <a:r>
              <a:rPr lang="en-US" i="1" dirty="0"/>
              <a:t>:</a:t>
            </a:r>
            <a:r>
              <a:rPr lang="el-GR" i="1" dirty="0"/>
              <a:t> </a:t>
            </a:r>
            <a:r>
              <a:rPr lang="en-US" i="1" dirty="0">
                <a:hlinkClick r:id="rId2"/>
              </a:rPr>
              <a:t>link</a:t>
            </a:r>
            <a:endParaRPr lang="en-CY" i="1" dirty="0"/>
          </a:p>
        </p:txBody>
      </p:sp>
      <p:pic>
        <p:nvPicPr>
          <p:cNvPr id="6" name="Graphic 5">
            <a:extLst>
              <a:ext uri="{FF2B5EF4-FFF2-40B4-BE49-F238E27FC236}">
                <a16:creationId xmlns:a16="http://schemas.microsoft.com/office/drawing/2014/main" id="{50F19D70-1F93-4C9D-A04D-597EA7C89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86800" y="6155417"/>
            <a:ext cx="360000" cy="360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3D17504-74CC-4AE8-B3BB-C3035860E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840" y="1109678"/>
            <a:ext cx="4264751" cy="3420000"/>
          </a:xfrm>
          <a:prstGeom prst="rect">
            <a:avLst/>
          </a:prstGeom>
          <a:ln>
            <a:noFill/>
          </a:ln>
          <a:effectLst>
            <a:outerShdw blurRad="292100" dist="139700" dir="2700000" sx="99000" sy="99000" algn="tl" rotWithShape="0">
              <a:srgbClr val="333333">
                <a:alpha val="65000"/>
              </a:srgbClr>
            </a:outerShdw>
          </a:effectLst>
        </p:spPr>
      </p:pic>
      <p:pic>
        <p:nvPicPr>
          <p:cNvPr id="10" name="Picture 9" descr="A screenshot of a cell phone&#10;&#10;Description automatically generated">
            <a:extLst>
              <a:ext uri="{FF2B5EF4-FFF2-40B4-BE49-F238E27FC236}">
                <a16:creationId xmlns:a16="http://schemas.microsoft.com/office/drawing/2014/main" id="{949128A1-BEB1-4D62-AC10-2E5332DF20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324" y="3746840"/>
            <a:ext cx="4649005" cy="2700000"/>
          </a:xfrm>
          <a:prstGeom prst="rect">
            <a:avLst/>
          </a:prstGeom>
          <a:ln>
            <a:noFill/>
          </a:ln>
          <a:effectLst>
            <a:outerShdw blurRad="292100" dist="139700" dir="2700000" sx="99000" sy="99000" algn="tl" rotWithShape="0">
              <a:srgbClr val="333333">
                <a:alpha val="65000"/>
              </a:srgbClr>
            </a:outerShdw>
          </a:effectLst>
        </p:spPr>
      </p:pic>
      <p:sp>
        <p:nvSpPr>
          <p:cNvPr id="11" name="Content Placeholder 2">
            <a:extLst>
              <a:ext uri="{FF2B5EF4-FFF2-40B4-BE49-F238E27FC236}">
                <a16:creationId xmlns:a16="http://schemas.microsoft.com/office/drawing/2014/main" id="{9CC99809-B730-4DE9-9215-4CBDB17CB469}"/>
              </a:ext>
            </a:extLst>
          </p:cNvPr>
          <p:cNvSpPr txBox="1">
            <a:spLocks/>
          </p:cNvSpPr>
          <p:nvPr/>
        </p:nvSpPr>
        <p:spPr>
          <a:xfrm>
            <a:off x="838199" y="3746840"/>
            <a:ext cx="4292601" cy="240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t>Μπορείτε, αν θέλετε, να δημιουργήσετε τους δικούς σας φακέλους περιορισμένης πρόσβασης (</a:t>
            </a:r>
            <a:r>
              <a:rPr lang="en-US" sz="2000" dirty="0"/>
              <a:t>read only folders)</a:t>
            </a:r>
            <a:r>
              <a:rPr lang="el-GR" sz="2000" dirty="0"/>
              <a:t>, αφού ανοίξετε τον φάκελο αυτό μέσα από το </a:t>
            </a:r>
            <a:r>
              <a:rPr lang="en-US" sz="2000" b="1" dirty="0"/>
              <a:t>SharePoint</a:t>
            </a:r>
            <a:r>
              <a:rPr lang="el-GR" sz="2000" b="1" dirty="0"/>
              <a:t> </a:t>
            </a:r>
            <a:r>
              <a:rPr lang="en-US" sz="2000" dirty="0"/>
              <a:t>(Open in SharePoint)</a:t>
            </a:r>
            <a:r>
              <a:rPr lang="el-GR" sz="2000" dirty="0"/>
              <a:t>. </a:t>
            </a:r>
          </a:p>
        </p:txBody>
      </p:sp>
    </p:spTree>
    <p:extLst>
      <p:ext uri="{BB962C8B-B14F-4D97-AF65-F5344CB8AC3E}">
        <p14:creationId xmlns:p14="http://schemas.microsoft.com/office/powerpoint/2010/main" val="392483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3FFF-FBC7-48EF-8804-A2E72012062D}"/>
              </a:ext>
            </a:extLst>
          </p:cNvPr>
          <p:cNvSpPr>
            <a:spLocks noGrp="1"/>
          </p:cNvSpPr>
          <p:nvPr>
            <p:ph type="title"/>
          </p:nvPr>
        </p:nvSpPr>
        <p:spPr/>
        <p:txBody>
          <a:bodyPr/>
          <a:lstStyle/>
          <a:p>
            <a:r>
              <a:rPr lang="el-GR" dirty="0"/>
              <a:t>Εργασίες </a:t>
            </a:r>
            <a:r>
              <a:rPr lang="en-US" sz="3600" dirty="0"/>
              <a:t>(Assignments)</a:t>
            </a:r>
            <a:endParaRPr lang="en-CY" dirty="0"/>
          </a:p>
        </p:txBody>
      </p:sp>
      <p:sp>
        <p:nvSpPr>
          <p:cNvPr id="3" name="Content Placeholder 2">
            <a:extLst>
              <a:ext uri="{FF2B5EF4-FFF2-40B4-BE49-F238E27FC236}">
                <a16:creationId xmlns:a16="http://schemas.microsoft.com/office/drawing/2014/main" id="{41CA2C39-51A2-4C49-B76B-1678C8537A91}"/>
              </a:ext>
            </a:extLst>
          </p:cNvPr>
          <p:cNvSpPr>
            <a:spLocks noGrp="1"/>
          </p:cNvSpPr>
          <p:nvPr>
            <p:ph idx="1"/>
          </p:nvPr>
        </p:nvSpPr>
        <p:spPr>
          <a:xfrm>
            <a:off x="838200" y="1492250"/>
            <a:ext cx="10795085" cy="1025980"/>
          </a:xfrm>
        </p:spPr>
        <p:txBody>
          <a:bodyPr>
            <a:normAutofit/>
          </a:bodyPr>
          <a:lstStyle/>
          <a:p>
            <a:r>
              <a:rPr lang="el-GR" sz="2000" dirty="0"/>
              <a:t>Μέσα από την Ομάδα μιας Τάξης κάθε εκπαιδευτικός μπορεί να αναθέσει εργασίες στους μαθητές του </a:t>
            </a:r>
            <a:r>
              <a:rPr lang="en-US" sz="2000" dirty="0"/>
              <a:t>(</a:t>
            </a:r>
            <a:r>
              <a:rPr lang="en-US" sz="2000" b="1" dirty="0">
                <a:solidFill>
                  <a:srgbClr val="0070C0"/>
                </a:solidFill>
              </a:rPr>
              <a:t>Assignment Tab</a:t>
            </a:r>
            <a:r>
              <a:rPr lang="en-US" sz="2000" dirty="0"/>
              <a:t>) </a:t>
            </a:r>
            <a:r>
              <a:rPr lang="el-GR" sz="2000" dirty="0"/>
              <a:t>και να παρακολουθήσει την πορεία εργασίας, υποβολής και αξιολόγησης της εργασίας για τον κάθε μαθητή ξεχωριστά </a:t>
            </a:r>
            <a:r>
              <a:rPr lang="en-US" sz="2000" dirty="0"/>
              <a:t>(</a:t>
            </a:r>
            <a:r>
              <a:rPr lang="en-US" sz="2000" b="1" dirty="0">
                <a:solidFill>
                  <a:srgbClr val="0070C0"/>
                </a:solidFill>
              </a:rPr>
              <a:t>Grades Tab</a:t>
            </a:r>
            <a:r>
              <a:rPr lang="en-US" sz="2000" dirty="0"/>
              <a:t>).</a:t>
            </a:r>
            <a:endParaRPr lang="el-GR" sz="2000" dirty="0"/>
          </a:p>
          <a:p>
            <a:endParaRPr lang="en-US" sz="2000" dirty="0"/>
          </a:p>
        </p:txBody>
      </p:sp>
      <p:sp>
        <p:nvSpPr>
          <p:cNvPr id="4" name="Slide Number Placeholder 3">
            <a:extLst>
              <a:ext uri="{FF2B5EF4-FFF2-40B4-BE49-F238E27FC236}">
                <a16:creationId xmlns:a16="http://schemas.microsoft.com/office/drawing/2014/main" id="{7A5E0306-7E03-4FC1-8577-8AA962EC49A5}"/>
              </a:ext>
            </a:extLst>
          </p:cNvPr>
          <p:cNvSpPr>
            <a:spLocks noGrp="1"/>
          </p:cNvSpPr>
          <p:nvPr>
            <p:ph type="sldNum" sz="quarter" idx="12"/>
          </p:nvPr>
        </p:nvSpPr>
        <p:spPr/>
        <p:txBody>
          <a:bodyPr/>
          <a:lstStyle/>
          <a:p>
            <a:fld id="{19037ACC-7046-4503-A2C9-8421A53E6803}" type="slidenum">
              <a:rPr lang="en-CY" smtClean="0"/>
              <a:t>12</a:t>
            </a:fld>
            <a:endParaRPr lang="en-CY"/>
          </a:p>
        </p:txBody>
      </p:sp>
      <p:sp>
        <p:nvSpPr>
          <p:cNvPr id="5" name="TextBox 4">
            <a:extLst>
              <a:ext uri="{FF2B5EF4-FFF2-40B4-BE49-F238E27FC236}">
                <a16:creationId xmlns:a16="http://schemas.microsoft.com/office/drawing/2014/main" id="{D16CFE12-407D-4D42-B66F-BE32CE23AAEC}"/>
              </a:ext>
            </a:extLst>
          </p:cNvPr>
          <p:cNvSpPr txBox="1"/>
          <p:nvPr/>
        </p:nvSpPr>
        <p:spPr>
          <a:xfrm>
            <a:off x="1295400" y="6172249"/>
            <a:ext cx="2661306" cy="369332"/>
          </a:xfrm>
          <a:prstGeom prst="rect">
            <a:avLst/>
          </a:prstGeom>
          <a:noFill/>
        </p:spPr>
        <p:txBody>
          <a:bodyPr wrap="none" rtlCol="0">
            <a:spAutoFit/>
          </a:bodyPr>
          <a:lstStyle/>
          <a:p>
            <a:r>
              <a:rPr lang="el-GR" i="1" dirty="0"/>
              <a:t>Μάθετε περισσότερα</a:t>
            </a:r>
            <a:r>
              <a:rPr lang="en-US" i="1" dirty="0"/>
              <a:t>:</a:t>
            </a:r>
            <a:r>
              <a:rPr lang="el-GR" i="1" dirty="0"/>
              <a:t> </a:t>
            </a:r>
            <a:r>
              <a:rPr lang="en-US" i="1" dirty="0">
                <a:hlinkClick r:id="rId2"/>
              </a:rPr>
              <a:t>link</a:t>
            </a:r>
            <a:endParaRPr lang="en-CY" i="1" dirty="0"/>
          </a:p>
        </p:txBody>
      </p:sp>
      <p:pic>
        <p:nvPicPr>
          <p:cNvPr id="6" name="Graphic 5">
            <a:extLst>
              <a:ext uri="{FF2B5EF4-FFF2-40B4-BE49-F238E27FC236}">
                <a16:creationId xmlns:a16="http://schemas.microsoft.com/office/drawing/2014/main" id="{50F19D70-1F93-4C9D-A04D-597EA7C89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86800" y="6155417"/>
            <a:ext cx="360000" cy="3600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D4C8340-45E0-42CB-93A8-DE3284E0F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18" y="3007905"/>
            <a:ext cx="3193143" cy="2221316"/>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062141D5-541C-4C0E-92CE-AB589CC42A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1342" y="2567681"/>
            <a:ext cx="3558703" cy="3846136"/>
          </a:xfrm>
          <a:prstGeom prst="rect">
            <a:avLst/>
          </a:prstGeom>
          <a:ln>
            <a:noFill/>
          </a:ln>
          <a:effectLst>
            <a:outerShdw blurRad="292100" dist="139700" dir="2700000" algn="tl" rotWithShape="0">
              <a:srgbClr val="333333">
                <a:alpha val="65000"/>
              </a:srgbClr>
            </a:outerShdw>
          </a:effectLst>
        </p:spPr>
      </p:pic>
      <p:pic>
        <p:nvPicPr>
          <p:cNvPr id="15" name="Picture 14" descr="A screenshot of a cell phone&#10;&#10;Description automatically generated">
            <a:extLst>
              <a:ext uri="{FF2B5EF4-FFF2-40B4-BE49-F238E27FC236}">
                <a16:creationId xmlns:a16="http://schemas.microsoft.com/office/drawing/2014/main" id="{B82097EC-B6C8-40CA-99FA-026838B7AE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0082" y="3046520"/>
            <a:ext cx="4303718" cy="2888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674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AA1F15-D50D-493A-8260-6AC692320D8A}"/>
              </a:ext>
            </a:extLst>
          </p:cNvPr>
          <p:cNvPicPr>
            <a:picLocks noChangeAspect="1"/>
          </p:cNvPicPr>
          <p:nvPr/>
        </p:nvPicPr>
        <p:blipFill rotWithShape="1">
          <a:blip r:embed="rId2"/>
          <a:srcRect t="9710"/>
          <a:stretch/>
        </p:blipFill>
        <p:spPr>
          <a:xfrm>
            <a:off x="6096000" y="1337143"/>
            <a:ext cx="5554827" cy="344509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69B306E-87DC-44E5-92BA-E93AFEE2DA52}"/>
              </a:ext>
            </a:extLst>
          </p:cNvPr>
          <p:cNvPicPr>
            <a:picLocks noChangeAspect="1"/>
          </p:cNvPicPr>
          <p:nvPr/>
        </p:nvPicPr>
        <p:blipFill rotWithShape="1">
          <a:blip r:embed="rId3"/>
          <a:srcRect l="3355" t="2756"/>
          <a:stretch/>
        </p:blipFill>
        <p:spPr>
          <a:xfrm>
            <a:off x="5912063" y="3059692"/>
            <a:ext cx="3972141" cy="331135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80BD1BE-A0DF-4DE6-BCC6-3DBF9A6E417A}"/>
              </a:ext>
            </a:extLst>
          </p:cNvPr>
          <p:cNvSpPr>
            <a:spLocks noGrp="1"/>
          </p:cNvSpPr>
          <p:nvPr>
            <p:ph type="title"/>
          </p:nvPr>
        </p:nvSpPr>
        <p:spPr/>
        <p:txBody>
          <a:bodyPr/>
          <a:lstStyle/>
          <a:p>
            <a:r>
              <a:rPr lang="el-GR" dirty="0"/>
              <a:t>Διαχείριση διαδικτυακών συναντήσεων</a:t>
            </a:r>
            <a:endParaRPr lang="en-CY" dirty="0"/>
          </a:p>
        </p:txBody>
      </p:sp>
      <p:sp>
        <p:nvSpPr>
          <p:cNvPr id="3" name="Content Placeholder 2">
            <a:extLst>
              <a:ext uri="{FF2B5EF4-FFF2-40B4-BE49-F238E27FC236}">
                <a16:creationId xmlns:a16="http://schemas.microsoft.com/office/drawing/2014/main" id="{BC63CE3A-3EBA-4866-A341-24BC1E856D0A}"/>
              </a:ext>
            </a:extLst>
          </p:cNvPr>
          <p:cNvSpPr>
            <a:spLocks noGrp="1"/>
          </p:cNvSpPr>
          <p:nvPr>
            <p:ph idx="1"/>
          </p:nvPr>
        </p:nvSpPr>
        <p:spPr>
          <a:xfrm>
            <a:off x="838200" y="1492249"/>
            <a:ext cx="4616003" cy="4419154"/>
          </a:xfrm>
        </p:spPr>
        <p:txBody>
          <a:bodyPr>
            <a:noAutofit/>
          </a:bodyPr>
          <a:lstStyle/>
          <a:p>
            <a:r>
              <a:rPr lang="el-GR" sz="2000" dirty="0"/>
              <a:t>Μέσα από μία Ομάδα μπορείς να αρχίσεις άμεσα </a:t>
            </a:r>
            <a:r>
              <a:rPr lang="en-US" sz="2000" dirty="0"/>
              <a:t>(</a:t>
            </a:r>
            <a:r>
              <a:rPr lang="en-US" sz="2000" b="1" dirty="0">
                <a:solidFill>
                  <a:srgbClr val="FF0000"/>
                </a:solidFill>
              </a:rPr>
              <a:t>Meet now</a:t>
            </a:r>
            <a:r>
              <a:rPr lang="en-US" sz="2000" dirty="0"/>
              <a:t>) </a:t>
            </a:r>
            <a:r>
              <a:rPr lang="el-GR" sz="2000" dirty="0"/>
              <a:t>ή να προγραμματίσεις για μια άλλη στιγμή</a:t>
            </a:r>
            <a:r>
              <a:rPr lang="en-US" sz="2000" dirty="0"/>
              <a:t> (</a:t>
            </a:r>
            <a:r>
              <a:rPr lang="en-US" sz="2000" b="1" dirty="0">
                <a:solidFill>
                  <a:srgbClr val="FF0000"/>
                </a:solidFill>
              </a:rPr>
              <a:t>Schedule a Meeting</a:t>
            </a:r>
            <a:r>
              <a:rPr lang="en-US" sz="2000" dirty="0"/>
              <a:t>)</a:t>
            </a:r>
            <a:r>
              <a:rPr lang="el-GR" sz="2000" dirty="0"/>
              <a:t>, μια διαδικτυακή συνάντηση.</a:t>
            </a:r>
            <a:endParaRPr lang="en-US" sz="2000" dirty="0"/>
          </a:p>
          <a:p>
            <a:r>
              <a:rPr lang="el-GR" sz="2000" dirty="0"/>
              <a:t>Σε μια διαδικτυακή συνάντηση μπορούν να συμμετέχουν τα μέλη μιας ομάδας (μαθητές και εκπαιδευτικοί), χρήστες από άλλες ομάδες, ακόμη και άτομα που δεν έχουν λογαριασμό στο </a:t>
            </a:r>
            <a:r>
              <a:rPr lang="en-US" sz="2000" dirty="0"/>
              <a:t>Office 365.</a:t>
            </a:r>
            <a:endParaRPr lang="el-GR" sz="2000" dirty="0"/>
          </a:p>
          <a:p>
            <a:r>
              <a:rPr lang="el-GR" sz="2000" dirty="0"/>
              <a:t>Μπορείς επιπρόσθετα, να δεις αλλά και να δημιουργήσεις μια διαδικτυακή συνάντηση μέσα από το Ημερολόγιο </a:t>
            </a:r>
            <a:r>
              <a:rPr lang="en-US" sz="2000" dirty="0"/>
              <a:t>(Calendar).</a:t>
            </a:r>
          </a:p>
        </p:txBody>
      </p:sp>
      <p:sp>
        <p:nvSpPr>
          <p:cNvPr id="4" name="Slide Number Placeholder 3">
            <a:extLst>
              <a:ext uri="{FF2B5EF4-FFF2-40B4-BE49-F238E27FC236}">
                <a16:creationId xmlns:a16="http://schemas.microsoft.com/office/drawing/2014/main" id="{BF1C045F-1CAA-45D1-88DD-839D72577E4A}"/>
              </a:ext>
            </a:extLst>
          </p:cNvPr>
          <p:cNvSpPr>
            <a:spLocks noGrp="1"/>
          </p:cNvSpPr>
          <p:nvPr>
            <p:ph type="sldNum" sz="quarter" idx="12"/>
          </p:nvPr>
        </p:nvSpPr>
        <p:spPr/>
        <p:txBody>
          <a:bodyPr/>
          <a:lstStyle/>
          <a:p>
            <a:fld id="{19037ACC-7046-4503-A2C9-8421A53E6803}" type="slidenum">
              <a:rPr lang="en-CY" smtClean="0"/>
              <a:t>13</a:t>
            </a:fld>
            <a:endParaRPr lang="en-CY"/>
          </a:p>
        </p:txBody>
      </p:sp>
      <p:sp>
        <p:nvSpPr>
          <p:cNvPr id="5" name="TextBox 4">
            <a:extLst>
              <a:ext uri="{FF2B5EF4-FFF2-40B4-BE49-F238E27FC236}">
                <a16:creationId xmlns:a16="http://schemas.microsoft.com/office/drawing/2014/main" id="{30F6184A-935D-488A-BD1A-7C43F56847DC}"/>
              </a:ext>
            </a:extLst>
          </p:cNvPr>
          <p:cNvSpPr txBox="1"/>
          <p:nvPr/>
        </p:nvSpPr>
        <p:spPr>
          <a:xfrm>
            <a:off x="1295400" y="6172249"/>
            <a:ext cx="2063963" cy="369332"/>
          </a:xfrm>
          <a:prstGeom prst="rect">
            <a:avLst/>
          </a:prstGeom>
          <a:noFill/>
        </p:spPr>
        <p:txBody>
          <a:bodyPr wrap="none" rtlCol="0">
            <a:spAutoFit/>
          </a:bodyPr>
          <a:lstStyle/>
          <a:p>
            <a:r>
              <a:rPr lang="en-US" i="1" dirty="0"/>
              <a:t>Video Tutorials: </a:t>
            </a:r>
            <a:r>
              <a:rPr lang="en-US" i="1" dirty="0">
                <a:hlinkClick r:id="rId4"/>
              </a:rPr>
              <a:t>Link</a:t>
            </a:r>
            <a:endParaRPr lang="en-CY" i="1" dirty="0"/>
          </a:p>
        </p:txBody>
      </p:sp>
      <p:pic>
        <p:nvPicPr>
          <p:cNvPr id="6" name="Graphic 5" descr="Video camera">
            <a:extLst>
              <a:ext uri="{FF2B5EF4-FFF2-40B4-BE49-F238E27FC236}">
                <a16:creationId xmlns:a16="http://schemas.microsoft.com/office/drawing/2014/main" id="{EAD06E37-AAD2-4498-BE30-A7DF1286E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800" y="6155417"/>
            <a:ext cx="360000" cy="360000"/>
          </a:xfrm>
          <a:prstGeom prst="rect">
            <a:avLst/>
          </a:prstGeom>
        </p:spPr>
      </p:pic>
    </p:spTree>
    <p:extLst>
      <p:ext uri="{BB962C8B-B14F-4D97-AF65-F5344CB8AC3E}">
        <p14:creationId xmlns:p14="http://schemas.microsoft.com/office/powerpoint/2010/main" val="340930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085-1ADA-4D12-863E-78B2322479D0}"/>
              </a:ext>
            </a:extLst>
          </p:cNvPr>
          <p:cNvSpPr>
            <a:spLocks noGrp="1"/>
          </p:cNvSpPr>
          <p:nvPr>
            <p:ph type="title"/>
          </p:nvPr>
        </p:nvSpPr>
        <p:spPr/>
        <p:txBody>
          <a:bodyPr/>
          <a:lstStyle/>
          <a:p>
            <a:r>
              <a:rPr lang="el-GR" dirty="0"/>
              <a:t>Ρόλοι σε τηλεδιάσκεψη ομάδας</a:t>
            </a:r>
            <a:endParaRPr lang="en-CY" dirty="0"/>
          </a:p>
        </p:txBody>
      </p:sp>
      <p:sp>
        <p:nvSpPr>
          <p:cNvPr id="3" name="Content Placeholder 2">
            <a:extLst>
              <a:ext uri="{FF2B5EF4-FFF2-40B4-BE49-F238E27FC236}">
                <a16:creationId xmlns:a16="http://schemas.microsoft.com/office/drawing/2014/main" id="{B42273F1-7DED-4BB6-A781-68A4CE81D62E}"/>
              </a:ext>
            </a:extLst>
          </p:cNvPr>
          <p:cNvSpPr>
            <a:spLocks noGrp="1"/>
          </p:cNvSpPr>
          <p:nvPr>
            <p:ph idx="1"/>
          </p:nvPr>
        </p:nvSpPr>
        <p:spPr>
          <a:xfrm>
            <a:off x="838200" y="1448655"/>
            <a:ext cx="5156771" cy="4351338"/>
          </a:xfrm>
        </p:spPr>
        <p:txBody>
          <a:bodyPr>
            <a:normAutofit/>
          </a:bodyPr>
          <a:lstStyle/>
          <a:p>
            <a:r>
              <a:rPr lang="el-GR" sz="2000" dirty="0"/>
              <a:t>Εάν οργανώνετε μια τηλεδιάσκεψη </a:t>
            </a:r>
            <a:r>
              <a:rPr lang="en-US" sz="2000" dirty="0"/>
              <a:t>(Teams meeting)</a:t>
            </a:r>
            <a:r>
              <a:rPr lang="el-GR" sz="2000" dirty="0"/>
              <a:t> μπορείτε να αναθέσετε διαφορετικούς ρόλους σε κάθε συμμετέχοντα.</a:t>
            </a:r>
            <a:endParaRPr lang="en-US" sz="2000" dirty="0"/>
          </a:p>
          <a:p>
            <a:r>
              <a:rPr lang="el-GR" sz="2000" dirty="0"/>
              <a:t>Υπάρχουν δύο επιλογές: </a:t>
            </a:r>
          </a:p>
          <a:p>
            <a:pPr lvl="1">
              <a:buFont typeface="Courier New" panose="02070309020205020404" pitchFamily="49" charset="0"/>
              <a:buChar char="o"/>
            </a:pPr>
            <a:r>
              <a:rPr lang="el-GR" sz="2000" b="1" dirty="0">
                <a:solidFill>
                  <a:srgbClr val="0070C0"/>
                </a:solidFill>
              </a:rPr>
              <a:t>Παρουσιαστής </a:t>
            </a:r>
            <a:r>
              <a:rPr lang="en-US" sz="2000" b="1" dirty="0">
                <a:solidFill>
                  <a:srgbClr val="0070C0"/>
                </a:solidFill>
              </a:rPr>
              <a:t>(Presenter)</a:t>
            </a:r>
            <a:r>
              <a:rPr lang="en-US" sz="2000" dirty="0"/>
              <a:t> </a:t>
            </a:r>
            <a:r>
              <a:rPr lang="el-GR" sz="2000" dirty="0"/>
              <a:t>ή</a:t>
            </a:r>
          </a:p>
          <a:p>
            <a:pPr lvl="1">
              <a:buFont typeface="Courier New" panose="02070309020205020404" pitchFamily="49" charset="0"/>
              <a:buChar char="o"/>
            </a:pPr>
            <a:r>
              <a:rPr lang="el-GR" sz="2000" b="1" dirty="0">
                <a:solidFill>
                  <a:srgbClr val="0070C0"/>
                </a:solidFill>
              </a:rPr>
              <a:t>Συμμετέχων (</a:t>
            </a:r>
            <a:r>
              <a:rPr lang="en-US" sz="2000" b="1" dirty="0">
                <a:solidFill>
                  <a:srgbClr val="0070C0"/>
                </a:solidFill>
              </a:rPr>
              <a:t>Attendee)</a:t>
            </a:r>
            <a:endParaRPr lang="el-GR" sz="2000" b="1" dirty="0">
              <a:solidFill>
                <a:srgbClr val="0070C0"/>
              </a:solidFill>
            </a:endParaRPr>
          </a:p>
          <a:p>
            <a:r>
              <a:rPr lang="el-GR" sz="2000" dirty="0"/>
              <a:t>Οι Παρουσιαστές μπορούν να προβούν σε κάθε δυνατή ενέργεια, ενώ οι Συμμετέχοντες</a:t>
            </a:r>
            <a:r>
              <a:rPr lang="en-US" sz="2000" dirty="0"/>
              <a:t> </a:t>
            </a:r>
            <a:r>
              <a:rPr lang="el-GR" sz="2000" dirty="0"/>
              <a:t>έχουν περιορισμένη και ελεγχόμενη πρόσβαση</a:t>
            </a:r>
            <a:r>
              <a:rPr lang="en-US" sz="2000" dirty="0"/>
              <a:t> (</a:t>
            </a:r>
            <a:r>
              <a:rPr lang="el-GR" sz="2000" dirty="0"/>
              <a:t>βλ. Πίνακα).</a:t>
            </a:r>
          </a:p>
          <a:p>
            <a:r>
              <a:rPr lang="el-GR" sz="2000" dirty="0"/>
              <a:t>Μπορείς να καθορίσεις τους ρόλους πριν ή κατά τη διάρκεια μιας τηλεδιάσκεψης.</a:t>
            </a:r>
            <a:endParaRPr lang="en-US" sz="2000" dirty="0"/>
          </a:p>
          <a:p>
            <a:endParaRPr lang="el-GR" sz="2000" dirty="0"/>
          </a:p>
          <a:p>
            <a:endParaRPr lang="en-CY" sz="2000" dirty="0"/>
          </a:p>
        </p:txBody>
      </p:sp>
      <p:pic>
        <p:nvPicPr>
          <p:cNvPr id="4" name="Picture 3">
            <a:extLst>
              <a:ext uri="{FF2B5EF4-FFF2-40B4-BE49-F238E27FC236}">
                <a16:creationId xmlns:a16="http://schemas.microsoft.com/office/drawing/2014/main" id="{0245CFA5-157C-4858-B0D4-568D9CD5E8A7}"/>
              </a:ext>
            </a:extLst>
          </p:cNvPr>
          <p:cNvPicPr>
            <a:picLocks noChangeAspect="1"/>
          </p:cNvPicPr>
          <p:nvPr/>
        </p:nvPicPr>
        <p:blipFill rotWithShape="1">
          <a:blip r:embed="rId2"/>
          <a:srcRect l="1075" t="883" r="1075" b="883"/>
          <a:stretch/>
        </p:blipFill>
        <p:spPr>
          <a:xfrm>
            <a:off x="6430074" y="1402422"/>
            <a:ext cx="5005064" cy="4668134"/>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C175574-11D6-4627-AE99-FEACE9AD8FAA}"/>
              </a:ext>
            </a:extLst>
          </p:cNvPr>
          <p:cNvSpPr>
            <a:spLocks noGrp="1"/>
          </p:cNvSpPr>
          <p:nvPr>
            <p:ph type="sldNum" sz="quarter" idx="12"/>
          </p:nvPr>
        </p:nvSpPr>
        <p:spPr/>
        <p:txBody>
          <a:bodyPr/>
          <a:lstStyle/>
          <a:p>
            <a:fld id="{19037ACC-7046-4503-A2C9-8421A53E6803}" type="slidenum">
              <a:rPr lang="en-CY" smtClean="0"/>
              <a:t>14</a:t>
            </a:fld>
            <a:endParaRPr lang="en-CY"/>
          </a:p>
        </p:txBody>
      </p:sp>
      <p:sp>
        <p:nvSpPr>
          <p:cNvPr id="8" name="TextBox 7">
            <a:extLst>
              <a:ext uri="{FF2B5EF4-FFF2-40B4-BE49-F238E27FC236}">
                <a16:creationId xmlns:a16="http://schemas.microsoft.com/office/drawing/2014/main" id="{17670840-0457-4909-A0DF-4E69790F3FB9}"/>
              </a:ext>
            </a:extLst>
          </p:cNvPr>
          <p:cNvSpPr txBox="1"/>
          <p:nvPr/>
        </p:nvSpPr>
        <p:spPr>
          <a:xfrm>
            <a:off x="1295400" y="6172249"/>
            <a:ext cx="2661306" cy="369332"/>
          </a:xfrm>
          <a:prstGeom prst="rect">
            <a:avLst/>
          </a:prstGeom>
          <a:noFill/>
        </p:spPr>
        <p:txBody>
          <a:bodyPr wrap="none" rtlCol="0">
            <a:spAutoFit/>
          </a:bodyPr>
          <a:lstStyle/>
          <a:p>
            <a:r>
              <a:rPr lang="el-GR" i="1" dirty="0"/>
              <a:t>Μάθετε περισσότερα</a:t>
            </a:r>
            <a:r>
              <a:rPr lang="en-US" i="1" dirty="0"/>
              <a:t>:</a:t>
            </a:r>
            <a:r>
              <a:rPr lang="el-GR" i="1" dirty="0"/>
              <a:t> </a:t>
            </a:r>
            <a:r>
              <a:rPr lang="en-US" i="1" dirty="0">
                <a:hlinkClick r:id="rId3"/>
              </a:rPr>
              <a:t>link</a:t>
            </a:r>
            <a:endParaRPr lang="en-CY" i="1" dirty="0"/>
          </a:p>
        </p:txBody>
      </p:sp>
      <p:pic>
        <p:nvPicPr>
          <p:cNvPr id="9" name="Graphic 8">
            <a:extLst>
              <a:ext uri="{FF2B5EF4-FFF2-40B4-BE49-F238E27FC236}">
                <a16:creationId xmlns:a16="http://schemas.microsoft.com/office/drawing/2014/main" id="{BA192366-EB66-4C09-982D-8398F7C9E2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6800" y="6155417"/>
            <a:ext cx="360000" cy="360000"/>
          </a:xfrm>
          <a:prstGeom prst="rect">
            <a:avLst/>
          </a:prstGeom>
        </p:spPr>
      </p:pic>
    </p:spTree>
    <p:extLst>
      <p:ext uri="{BB962C8B-B14F-4D97-AF65-F5344CB8AC3E}">
        <p14:creationId xmlns:p14="http://schemas.microsoft.com/office/powerpoint/2010/main" val="399844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E085-1ADA-4D12-863E-78B2322479D0}"/>
              </a:ext>
            </a:extLst>
          </p:cNvPr>
          <p:cNvSpPr>
            <a:spLocks noGrp="1"/>
          </p:cNvSpPr>
          <p:nvPr>
            <p:ph type="title"/>
          </p:nvPr>
        </p:nvSpPr>
        <p:spPr/>
        <p:txBody>
          <a:bodyPr>
            <a:normAutofit/>
          </a:bodyPr>
          <a:lstStyle/>
          <a:p>
            <a:r>
              <a:rPr lang="el-GR" dirty="0"/>
              <a:t>Αλλαγή ρόλων</a:t>
            </a:r>
            <a:endParaRPr lang="en-CY" dirty="0"/>
          </a:p>
        </p:txBody>
      </p:sp>
      <p:sp>
        <p:nvSpPr>
          <p:cNvPr id="3" name="Content Placeholder 2">
            <a:extLst>
              <a:ext uri="{FF2B5EF4-FFF2-40B4-BE49-F238E27FC236}">
                <a16:creationId xmlns:a16="http://schemas.microsoft.com/office/drawing/2014/main" id="{B42273F1-7DED-4BB6-A781-68A4CE81D62E}"/>
              </a:ext>
            </a:extLst>
          </p:cNvPr>
          <p:cNvSpPr>
            <a:spLocks noGrp="1"/>
          </p:cNvSpPr>
          <p:nvPr>
            <p:ph idx="1"/>
          </p:nvPr>
        </p:nvSpPr>
        <p:spPr>
          <a:xfrm>
            <a:off x="838200" y="1512804"/>
            <a:ext cx="5187594" cy="3328828"/>
          </a:xfrm>
        </p:spPr>
        <p:txBody>
          <a:bodyPr>
            <a:noAutofit/>
          </a:bodyPr>
          <a:lstStyle/>
          <a:p>
            <a:pPr marL="0" indent="0">
              <a:buNone/>
            </a:pPr>
            <a:r>
              <a:rPr lang="el-GR" sz="2000" b="1" u="sng" dirty="0"/>
              <a:t>Πριν από τηλεδιάσκεψη</a:t>
            </a:r>
          </a:p>
          <a:p>
            <a:r>
              <a:rPr lang="el-GR" sz="2000" dirty="0"/>
              <a:t>Για να καθορίσετε τους ρόλους πρέπει πρώτα   να δημιουργήσετε την πρόσκληση για μια διαδικτυακή συνάντηση </a:t>
            </a:r>
            <a:r>
              <a:rPr lang="en-US" sz="2000" dirty="0"/>
              <a:t>(send out meeting invite).</a:t>
            </a:r>
            <a:endParaRPr lang="el-GR" sz="2000" dirty="0"/>
          </a:p>
          <a:p>
            <a:r>
              <a:rPr lang="el-GR" sz="2000" dirty="0"/>
              <a:t>Ακολούθως, επιλέγοντας το </a:t>
            </a:r>
            <a:r>
              <a:rPr lang="en-US" sz="2000" dirty="0"/>
              <a:t>“</a:t>
            </a:r>
            <a:r>
              <a:rPr lang="en-US" sz="2000" b="1" dirty="0"/>
              <a:t>View meeting details</a:t>
            </a:r>
            <a:r>
              <a:rPr lang="en-US" sz="2000" dirty="0"/>
              <a:t>”</a:t>
            </a:r>
            <a:r>
              <a:rPr lang="el-GR" sz="2000" dirty="0"/>
              <a:t> και στη συνέχεια </a:t>
            </a:r>
            <a:r>
              <a:rPr lang="en-US" sz="2000" dirty="0"/>
              <a:t>“</a:t>
            </a:r>
            <a:r>
              <a:rPr lang="en-US" sz="2000" b="1" dirty="0"/>
              <a:t>Meeting options</a:t>
            </a:r>
            <a:r>
              <a:rPr lang="en-US" sz="2000" dirty="0"/>
              <a:t>”</a:t>
            </a:r>
            <a:r>
              <a:rPr lang="el-GR" sz="2000" dirty="0"/>
              <a:t>,  σας μεταφέρει σε μία νέα ιστοσελίδα.</a:t>
            </a:r>
          </a:p>
          <a:p>
            <a:r>
              <a:rPr lang="el-GR" sz="2000" dirty="0"/>
              <a:t>Από εκεί </a:t>
            </a:r>
            <a:r>
              <a:rPr lang="el-GR" sz="2000" b="1" dirty="0">
                <a:solidFill>
                  <a:srgbClr val="0070C0"/>
                </a:solidFill>
              </a:rPr>
              <a:t>μπορείτε να επιλέξετε ποιος θα είναι ο Παρουσιαστής </a:t>
            </a:r>
            <a:r>
              <a:rPr lang="el-GR" sz="2000" dirty="0"/>
              <a:t>στην τηλεδιάσκεψη.</a:t>
            </a:r>
          </a:p>
        </p:txBody>
      </p:sp>
      <p:sp>
        <p:nvSpPr>
          <p:cNvPr id="5" name="Slide Number Placeholder 4">
            <a:extLst>
              <a:ext uri="{FF2B5EF4-FFF2-40B4-BE49-F238E27FC236}">
                <a16:creationId xmlns:a16="http://schemas.microsoft.com/office/drawing/2014/main" id="{1C175574-11D6-4627-AE99-FEACE9AD8FAA}"/>
              </a:ext>
            </a:extLst>
          </p:cNvPr>
          <p:cNvSpPr>
            <a:spLocks noGrp="1"/>
          </p:cNvSpPr>
          <p:nvPr>
            <p:ph type="sldNum" sz="quarter" idx="12"/>
          </p:nvPr>
        </p:nvSpPr>
        <p:spPr/>
        <p:txBody>
          <a:bodyPr/>
          <a:lstStyle/>
          <a:p>
            <a:fld id="{19037ACC-7046-4503-A2C9-8421A53E6803}" type="slidenum">
              <a:rPr lang="en-CY" smtClean="0"/>
              <a:t>15</a:t>
            </a:fld>
            <a:endParaRPr lang="en-CY"/>
          </a:p>
        </p:txBody>
      </p:sp>
      <p:sp>
        <p:nvSpPr>
          <p:cNvPr id="8" name="TextBox 7">
            <a:extLst>
              <a:ext uri="{FF2B5EF4-FFF2-40B4-BE49-F238E27FC236}">
                <a16:creationId xmlns:a16="http://schemas.microsoft.com/office/drawing/2014/main" id="{17670840-0457-4909-A0DF-4E69790F3FB9}"/>
              </a:ext>
            </a:extLst>
          </p:cNvPr>
          <p:cNvSpPr txBox="1"/>
          <p:nvPr/>
        </p:nvSpPr>
        <p:spPr>
          <a:xfrm>
            <a:off x="1295400" y="6172249"/>
            <a:ext cx="2661306" cy="369332"/>
          </a:xfrm>
          <a:prstGeom prst="rect">
            <a:avLst/>
          </a:prstGeom>
          <a:noFill/>
        </p:spPr>
        <p:txBody>
          <a:bodyPr wrap="none" rtlCol="0">
            <a:spAutoFit/>
          </a:bodyPr>
          <a:lstStyle/>
          <a:p>
            <a:r>
              <a:rPr lang="el-GR" i="1" dirty="0"/>
              <a:t>Μάθετε περισσότερα</a:t>
            </a:r>
            <a:r>
              <a:rPr lang="en-US" i="1" dirty="0"/>
              <a:t>:</a:t>
            </a:r>
            <a:r>
              <a:rPr lang="el-GR" i="1" dirty="0"/>
              <a:t> </a:t>
            </a:r>
            <a:r>
              <a:rPr lang="en-US" i="1" dirty="0">
                <a:hlinkClick r:id="rId2"/>
              </a:rPr>
              <a:t>link</a:t>
            </a:r>
            <a:endParaRPr lang="en-CY" i="1" dirty="0"/>
          </a:p>
        </p:txBody>
      </p:sp>
      <p:pic>
        <p:nvPicPr>
          <p:cNvPr id="9" name="Graphic 8">
            <a:extLst>
              <a:ext uri="{FF2B5EF4-FFF2-40B4-BE49-F238E27FC236}">
                <a16:creationId xmlns:a16="http://schemas.microsoft.com/office/drawing/2014/main" id="{BA192366-EB66-4C09-982D-8398F7C9E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86800" y="6155417"/>
            <a:ext cx="360000" cy="360000"/>
          </a:xfrm>
          <a:prstGeom prst="rect">
            <a:avLst/>
          </a:prstGeom>
        </p:spPr>
      </p:pic>
      <p:pic>
        <p:nvPicPr>
          <p:cNvPr id="10" name="Picture 9">
            <a:extLst>
              <a:ext uri="{FF2B5EF4-FFF2-40B4-BE49-F238E27FC236}">
                <a16:creationId xmlns:a16="http://schemas.microsoft.com/office/drawing/2014/main" id="{8203399E-9E4E-46D9-B100-94FE829C0897}"/>
              </a:ext>
            </a:extLst>
          </p:cNvPr>
          <p:cNvPicPr>
            <a:picLocks noChangeAspect="1"/>
          </p:cNvPicPr>
          <p:nvPr/>
        </p:nvPicPr>
        <p:blipFill>
          <a:blip r:embed="rId5"/>
          <a:stretch>
            <a:fillRect/>
          </a:stretch>
        </p:blipFill>
        <p:spPr>
          <a:xfrm>
            <a:off x="6166208" y="1031173"/>
            <a:ext cx="5298759" cy="4058017"/>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EA00551-5CDB-40AC-9AD6-58AE840A4843}"/>
              </a:ext>
            </a:extLst>
          </p:cNvPr>
          <p:cNvSpPr/>
          <p:nvPr/>
        </p:nvSpPr>
        <p:spPr>
          <a:xfrm>
            <a:off x="8943654" y="1716822"/>
            <a:ext cx="2107303" cy="582725"/>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2" name="Callout: Line 11">
            <a:extLst>
              <a:ext uri="{FF2B5EF4-FFF2-40B4-BE49-F238E27FC236}">
                <a16:creationId xmlns:a16="http://schemas.microsoft.com/office/drawing/2014/main" id="{2B96FCA6-C341-481B-82E7-2494C782AA8E}"/>
              </a:ext>
            </a:extLst>
          </p:cNvPr>
          <p:cNvSpPr/>
          <p:nvPr/>
        </p:nvSpPr>
        <p:spPr>
          <a:xfrm>
            <a:off x="9313431" y="455112"/>
            <a:ext cx="2124000" cy="287108"/>
          </a:xfrm>
          <a:prstGeom prst="borderCallout1">
            <a:avLst>
              <a:gd name="adj1" fmla="val 112689"/>
              <a:gd name="adj2" fmla="val 53677"/>
              <a:gd name="adj3" fmla="val 207087"/>
              <a:gd name="adj4" fmla="val 54295"/>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400" b="1" dirty="0"/>
              <a:t>Επιλογή Παρουσιαστή</a:t>
            </a:r>
            <a:endParaRPr lang="en-CY" sz="1400" b="1" dirty="0"/>
          </a:p>
        </p:txBody>
      </p:sp>
      <p:cxnSp>
        <p:nvCxnSpPr>
          <p:cNvPr id="13" name="Straight Arrow Connector 12">
            <a:extLst>
              <a:ext uri="{FF2B5EF4-FFF2-40B4-BE49-F238E27FC236}">
                <a16:creationId xmlns:a16="http://schemas.microsoft.com/office/drawing/2014/main" id="{365CA80A-4819-44B9-908B-20E5F664622B}"/>
              </a:ext>
            </a:extLst>
          </p:cNvPr>
          <p:cNvCxnSpPr>
            <a:cxnSpLocks/>
          </p:cNvCxnSpPr>
          <p:nvPr/>
        </p:nvCxnSpPr>
        <p:spPr>
          <a:xfrm>
            <a:off x="10375431" y="832207"/>
            <a:ext cx="0" cy="3020602"/>
          </a:xfrm>
          <a:prstGeom prst="straightConnector1">
            <a:avLst/>
          </a:prstGeom>
          <a:ln w="1905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4BFAF76F-BE8B-4E26-85D5-700DFE0EE77E}"/>
              </a:ext>
            </a:extLst>
          </p:cNvPr>
          <p:cNvSpPr txBox="1">
            <a:spLocks/>
          </p:cNvSpPr>
          <p:nvPr/>
        </p:nvSpPr>
        <p:spPr>
          <a:xfrm>
            <a:off x="838199" y="4928713"/>
            <a:ext cx="10685035" cy="1240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b="1" u="sng" dirty="0"/>
              <a:t>Κατά τη διάρκεια της τηλεδιάσκεψης</a:t>
            </a:r>
          </a:p>
          <a:p>
            <a:r>
              <a:rPr lang="el-GR" sz="2000" dirty="0"/>
              <a:t>Κάνοντας </a:t>
            </a:r>
            <a:r>
              <a:rPr lang="en-US" sz="2000" dirty="0"/>
              <a:t>hover </a:t>
            </a:r>
            <a:r>
              <a:rPr lang="el-GR" sz="2000" dirty="0"/>
              <a:t>πάνω από το όνομα ενός παρευρισκόμενου στη συνάντηση</a:t>
            </a:r>
            <a:r>
              <a:rPr lang="en-US" sz="2000" dirty="0"/>
              <a:t>, </a:t>
            </a:r>
            <a:r>
              <a:rPr lang="el-GR" sz="2000" dirty="0"/>
              <a:t>και επιλέγοντας </a:t>
            </a:r>
            <a:r>
              <a:rPr lang="en-US" sz="2000" dirty="0"/>
              <a:t>“More options”,</a:t>
            </a:r>
            <a:r>
              <a:rPr lang="el-GR" sz="2000" dirty="0"/>
              <a:t> μπορείτε να επιλέξετε </a:t>
            </a:r>
            <a:r>
              <a:rPr lang="en-US" sz="2000" dirty="0"/>
              <a:t>“</a:t>
            </a:r>
            <a:r>
              <a:rPr lang="en-US" sz="2000" b="1" dirty="0"/>
              <a:t>Make a presenter</a:t>
            </a:r>
            <a:r>
              <a:rPr lang="en-US" sz="2000" dirty="0"/>
              <a:t>” </a:t>
            </a:r>
            <a:r>
              <a:rPr lang="el-GR" sz="2000" dirty="0"/>
              <a:t>ή </a:t>
            </a:r>
            <a:r>
              <a:rPr lang="en-US" sz="2000" dirty="0"/>
              <a:t>“</a:t>
            </a:r>
            <a:r>
              <a:rPr lang="en-US" sz="2000" b="1" dirty="0"/>
              <a:t>Make an attendee</a:t>
            </a:r>
            <a:r>
              <a:rPr lang="en-US" sz="2000" dirty="0"/>
              <a:t>” </a:t>
            </a:r>
            <a:r>
              <a:rPr lang="el-GR" sz="2000" dirty="0"/>
              <a:t>ανάλογα.</a:t>
            </a:r>
          </a:p>
        </p:txBody>
      </p:sp>
    </p:spTree>
    <p:extLst>
      <p:ext uri="{BB962C8B-B14F-4D97-AF65-F5344CB8AC3E}">
        <p14:creationId xmlns:p14="http://schemas.microsoft.com/office/powerpoint/2010/main" val="191841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B60654-BCED-4176-A1D0-E32C81C0C9A8}"/>
              </a:ext>
            </a:extLst>
          </p:cNvPr>
          <p:cNvSpPr>
            <a:spLocks noGrp="1"/>
          </p:cNvSpPr>
          <p:nvPr>
            <p:ph type="title"/>
          </p:nvPr>
        </p:nvSpPr>
        <p:spPr>
          <a:xfrm>
            <a:off x="3043403" y="2043663"/>
            <a:ext cx="6105194" cy="2031055"/>
          </a:xfrm>
        </p:spPr>
        <p:txBody>
          <a:bodyPr vert="horz" lIns="91440" tIns="45720" rIns="91440" bIns="45720" rtlCol="0" anchor="b">
            <a:noAutofit/>
          </a:bodyPr>
          <a:lstStyle/>
          <a:p>
            <a:pPr algn="ctr"/>
            <a:r>
              <a:rPr lang="en-US" sz="4800" b="1" kern="1200" dirty="0" err="1">
                <a:solidFill>
                  <a:srgbClr val="FFFFFF"/>
                </a:solidFill>
                <a:latin typeface="+mj-lt"/>
                <a:ea typeface="+mj-ea"/>
                <a:cs typeface="+mj-cs"/>
              </a:rPr>
              <a:t>Μέρος</a:t>
            </a:r>
            <a:r>
              <a:rPr lang="en-US" sz="4800" b="1" kern="1200" dirty="0">
                <a:solidFill>
                  <a:srgbClr val="FFFFFF"/>
                </a:solidFill>
                <a:latin typeface="+mj-lt"/>
                <a:ea typeface="+mj-ea"/>
                <a:cs typeface="+mj-cs"/>
              </a:rPr>
              <a:t> Γ΄</a:t>
            </a:r>
            <a:br>
              <a:rPr lang="en-US" sz="4800" kern="1200" dirty="0">
                <a:solidFill>
                  <a:srgbClr val="FFFFFF"/>
                </a:solidFill>
                <a:latin typeface="+mj-lt"/>
                <a:ea typeface="+mj-ea"/>
                <a:cs typeface="+mj-cs"/>
              </a:rPr>
            </a:br>
            <a:r>
              <a:rPr lang="en-US" sz="4800" kern="1200" dirty="0" err="1">
                <a:solidFill>
                  <a:srgbClr val="FFFFFF"/>
                </a:solidFill>
                <a:latin typeface="+mj-lt"/>
                <a:ea typeface="+mj-ea"/>
                <a:cs typeface="+mj-cs"/>
              </a:rPr>
              <a:t>Οδηγίες</a:t>
            </a:r>
            <a:r>
              <a:rPr lang="en-US" sz="4800" kern="1200" dirty="0">
                <a:solidFill>
                  <a:srgbClr val="FFFFFF"/>
                </a:solidFill>
                <a:latin typeface="+mj-lt"/>
                <a:ea typeface="+mj-ea"/>
                <a:cs typeface="+mj-cs"/>
              </a:rPr>
              <a:t> και </a:t>
            </a:r>
            <a:r>
              <a:rPr lang="en-US" sz="4800" kern="1200" dirty="0" err="1">
                <a:solidFill>
                  <a:srgbClr val="FFFFFF"/>
                </a:solidFill>
                <a:latin typeface="+mj-lt"/>
                <a:ea typeface="+mj-ea"/>
                <a:cs typeface="+mj-cs"/>
              </a:rPr>
              <a:t>χρήσιμοι</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σύνδεσμοι</a:t>
            </a:r>
            <a:endParaRPr lang="en-US" sz="4800"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BC9EFE49-45FE-4F37-BFA0-75C56E6FD22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19037ACC-7046-4503-A2C9-8421A53E6803}" type="slidenum">
              <a:rPr lang="en-US" sz="1000">
                <a:solidFill>
                  <a:srgbClr val="898989"/>
                </a:solidFill>
              </a:rPr>
              <a:pPr>
                <a:spcAft>
                  <a:spcPts val="600"/>
                </a:spcAft>
              </a:pPr>
              <a:t>16</a:t>
            </a:fld>
            <a:endParaRPr lang="en-US" sz="1000">
              <a:solidFill>
                <a:srgbClr val="898989"/>
              </a:solidFill>
            </a:endParaRPr>
          </a:p>
        </p:txBody>
      </p:sp>
    </p:spTree>
    <p:extLst>
      <p:ext uri="{BB962C8B-B14F-4D97-AF65-F5344CB8AC3E}">
        <p14:creationId xmlns:p14="http://schemas.microsoft.com/office/powerpoint/2010/main" val="87314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8C6F-2A75-4F1F-BB1A-08D3B76C3B0B}"/>
              </a:ext>
            </a:extLst>
          </p:cNvPr>
          <p:cNvSpPr>
            <a:spLocks noGrp="1"/>
          </p:cNvSpPr>
          <p:nvPr>
            <p:ph type="title"/>
          </p:nvPr>
        </p:nvSpPr>
        <p:spPr/>
        <p:txBody>
          <a:bodyPr/>
          <a:lstStyle/>
          <a:p>
            <a:r>
              <a:rPr lang="el-GR" dirty="0"/>
              <a:t>Οδηγίες προς εκπαιδευτικούς</a:t>
            </a:r>
            <a:endParaRPr lang="en-CY" dirty="0"/>
          </a:p>
        </p:txBody>
      </p:sp>
      <p:sp>
        <p:nvSpPr>
          <p:cNvPr id="3" name="Content Placeholder 2">
            <a:extLst>
              <a:ext uri="{FF2B5EF4-FFF2-40B4-BE49-F238E27FC236}">
                <a16:creationId xmlns:a16="http://schemas.microsoft.com/office/drawing/2014/main" id="{7205B757-2C6D-4827-BDC9-B5CB54A3C1DE}"/>
              </a:ext>
            </a:extLst>
          </p:cNvPr>
          <p:cNvSpPr>
            <a:spLocks noGrp="1"/>
          </p:cNvSpPr>
          <p:nvPr>
            <p:ph idx="1"/>
          </p:nvPr>
        </p:nvSpPr>
        <p:spPr/>
        <p:txBody>
          <a:bodyPr>
            <a:normAutofit/>
          </a:bodyPr>
          <a:lstStyle/>
          <a:p>
            <a:r>
              <a:rPr lang="el-GR" sz="2000" dirty="0"/>
              <a:t>Χρησιμοποιείστε την </a:t>
            </a:r>
            <a:r>
              <a:rPr lang="el-GR" sz="2000" b="1" dirty="0"/>
              <a:t>εφαρμογή </a:t>
            </a:r>
            <a:r>
              <a:rPr lang="el-GR" sz="2000" b="1" dirty="0" err="1"/>
              <a:t>Teams</a:t>
            </a:r>
            <a:r>
              <a:rPr lang="el-GR" sz="2000" dirty="0"/>
              <a:t> στον υπολογιστή σας (</a:t>
            </a:r>
            <a:r>
              <a:rPr lang="el-GR" sz="2000" dirty="0" err="1"/>
              <a:t>Desktop</a:t>
            </a:r>
            <a:r>
              <a:rPr lang="el-GR" sz="2000" dirty="0"/>
              <a:t> </a:t>
            </a:r>
            <a:r>
              <a:rPr lang="el-GR" sz="2000" dirty="0" err="1"/>
              <a:t>app</a:t>
            </a:r>
            <a:r>
              <a:rPr lang="el-GR" sz="2000" dirty="0"/>
              <a:t>), ώστε να μπορείτε να χρησιμοποιήσετε όλες τις δυνατότητες του προγράμματος. Διαφορετικοί φυλλομετρητές (</a:t>
            </a:r>
            <a:r>
              <a:rPr lang="el-GR" sz="2000" dirty="0" err="1"/>
              <a:t>browser</a:t>
            </a:r>
            <a:r>
              <a:rPr lang="el-GR" sz="2000" dirty="0"/>
              <a:t>) μπορεί να έχουν περιορισμένες δυνατότητες. </a:t>
            </a:r>
            <a:r>
              <a:rPr lang="en-US" sz="1800" dirty="0"/>
              <a:t>(</a:t>
            </a:r>
            <a:r>
              <a:rPr lang="en-US" sz="1800" i="1" dirty="0">
                <a:hlinkClick r:id="rId2"/>
              </a:rPr>
              <a:t>download page for Teams</a:t>
            </a:r>
            <a:r>
              <a:rPr lang="en-US" sz="1800" dirty="0"/>
              <a:t>)</a:t>
            </a:r>
            <a:r>
              <a:rPr lang="el-GR" sz="2000" dirty="0"/>
              <a:t>​</a:t>
            </a:r>
          </a:p>
          <a:p>
            <a:r>
              <a:rPr lang="el-GR" sz="2000" dirty="0"/>
              <a:t>Ονομάστε μια Ομάδα (</a:t>
            </a:r>
            <a:r>
              <a:rPr lang="el-GR" sz="2000" dirty="0" err="1"/>
              <a:t>Team</a:t>
            </a:r>
            <a:r>
              <a:rPr lang="el-GR" sz="2000" dirty="0"/>
              <a:t>) βάση του ωρολογίου προγράμματος σας, πχ. «Β3 Βιολογία </a:t>
            </a:r>
            <a:r>
              <a:rPr lang="el-GR" sz="2000" dirty="0" err="1"/>
              <a:t>αιθ</a:t>
            </a:r>
            <a:r>
              <a:rPr lang="el-GR" sz="2000" dirty="0"/>
              <a:t>. 214». </a:t>
            </a:r>
            <a:r>
              <a:rPr lang="el-GR" sz="1800" i="1" dirty="0"/>
              <a:t>(</a:t>
            </a:r>
            <a:r>
              <a:rPr lang="el-GR" sz="1800" i="1" dirty="0">
                <a:hlinkClick r:id="rId3" action="ppaction://hlinksldjump"/>
              </a:rPr>
              <a:t>βλ. διαφάνεια «Δημιουργία ή συμμετοχή σε Ομάδα»</a:t>
            </a:r>
            <a:r>
              <a:rPr lang="el-GR" sz="1800" i="1" dirty="0"/>
              <a:t>)</a:t>
            </a:r>
            <a:endParaRPr lang="el-GR" sz="2000" dirty="0"/>
          </a:p>
          <a:p>
            <a:r>
              <a:rPr lang="el-GR" sz="2000" dirty="0"/>
              <a:t>Δημιουργήστε τον </a:t>
            </a:r>
            <a:r>
              <a:rPr lang="el-GR" sz="2000" b="1" dirty="0"/>
              <a:t>κωδικό</a:t>
            </a:r>
            <a:r>
              <a:rPr lang="el-GR" sz="2000" dirty="0"/>
              <a:t> της Ομάδας σας και στείλτε τον στους μαθητές της τάξης σας, ώστε να μπορέσουν να παρακολουθήσουν το σωστό μάθημα​. </a:t>
            </a:r>
            <a:r>
              <a:rPr lang="el-GR" sz="1800" i="1" dirty="0"/>
              <a:t>(</a:t>
            </a:r>
            <a:r>
              <a:rPr lang="el-GR" sz="1800" i="1" dirty="0">
                <a:hlinkClick r:id="rId3" action="ppaction://hlinksldjump"/>
              </a:rPr>
              <a:t>βλ. διαφάνεια «Δημιουργία ή συμμετοχή σε Ομάδα»</a:t>
            </a:r>
            <a:r>
              <a:rPr lang="el-GR" sz="1800" i="1" dirty="0"/>
              <a:t>)</a:t>
            </a:r>
            <a:endParaRPr lang="el-GR" sz="2000" i="1" dirty="0"/>
          </a:p>
          <a:p>
            <a:r>
              <a:rPr lang="el-GR" sz="2000" dirty="0"/>
              <a:t>Προγραμματίστε της τηλεδιασκέψεις (</a:t>
            </a:r>
            <a:r>
              <a:rPr lang="en-US" sz="2000" dirty="0"/>
              <a:t>Schedule a meeting) </a:t>
            </a:r>
            <a:r>
              <a:rPr lang="el-GR" sz="2000" dirty="0"/>
              <a:t>βάση του ωρολογίου προγράμματος σας, στις αντίστοιχες ώρες διδασκαλίες. </a:t>
            </a:r>
            <a:r>
              <a:rPr lang="el-GR" sz="1800" i="1" dirty="0"/>
              <a:t>(</a:t>
            </a:r>
            <a:r>
              <a:rPr lang="el-GR" sz="1800" i="1" dirty="0">
                <a:hlinkClick r:id="rId4" action="ppaction://hlinksldjump"/>
              </a:rPr>
              <a:t>βλ. διαφάνεια «Διαχείριση διαδικτυακών συναντήσεων»</a:t>
            </a:r>
            <a:r>
              <a:rPr lang="el-GR" sz="1800" i="1" dirty="0"/>
              <a:t>)</a:t>
            </a:r>
            <a:endParaRPr lang="el-GR" sz="2000" i="1" dirty="0"/>
          </a:p>
          <a:p>
            <a:r>
              <a:rPr lang="el-GR" sz="2000" dirty="0"/>
              <a:t>Κατά τη διάρκεια τηλεδιασκέψεων, ορίστε τους μαθητές σας από την αρχή ως Συμμετέχοντες (</a:t>
            </a:r>
            <a:r>
              <a:rPr lang="en-US" sz="2000" dirty="0"/>
              <a:t>Attendees</a:t>
            </a:r>
            <a:r>
              <a:rPr lang="el-GR" sz="2000" dirty="0"/>
              <a:t>)</a:t>
            </a:r>
            <a:r>
              <a:rPr lang="en-US" sz="2000" dirty="0"/>
              <a:t> </a:t>
            </a:r>
            <a:r>
              <a:rPr lang="el-GR" sz="2000" dirty="0"/>
              <a:t>και όχι Παρουσιαστές (</a:t>
            </a:r>
            <a:r>
              <a:rPr lang="en-US" sz="2000" dirty="0"/>
              <a:t>Presenters</a:t>
            </a:r>
            <a:r>
              <a:rPr lang="el-GR" sz="2000" dirty="0"/>
              <a:t>) ώστε να έχουν περιορισμένα δικαιώματα</a:t>
            </a:r>
            <a:r>
              <a:rPr lang="en-US" sz="2000" dirty="0"/>
              <a:t>. </a:t>
            </a:r>
            <a:r>
              <a:rPr lang="el-GR" sz="2000" dirty="0"/>
              <a:t>Κατά τη διάρκεια της συνάντησης, βεβαιωθείτε ότι είναι απενεργοποιημένο το μικρόφωνο και η </a:t>
            </a:r>
            <a:r>
              <a:rPr lang="en-US" sz="2000" dirty="0"/>
              <a:t>camera </a:t>
            </a:r>
            <a:r>
              <a:rPr lang="el-GR" sz="2000" dirty="0"/>
              <a:t>των μαθητών. </a:t>
            </a:r>
            <a:r>
              <a:rPr lang="el-GR" sz="1800" i="1" dirty="0"/>
              <a:t>(</a:t>
            </a:r>
            <a:r>
              <a:rPr lang="el-GR" sz="1800" i="1" dirty="0">
                <a:hlinkClick r:id="rId5" action="ppaction://hlinksldjump"/>
              </a:rPr>
              <a:t>βλ. διαφάνεια «Ρόλοι σε τηλεδιάσκεψη ομάδας»</a:t>
            </a:r>
            <a:r>
              <a:rPr lang="el-GR" sz="1800" i="1" dirty="0"/>
              <a:t>)</a:t>
            </a:r>
            <a:endParaRPr lang="el-GR" sz="2000" dirty="0"/>
          </a:p>
        </p:txBody>
      </p:sp>
      <p:sp>
        <p:nvSpPr>
          <p:cNvPr id="4" name="Slide Number Placeholder 3">
            <a:extLst>
              <a:ext uri="{FF2B5EF4-FFF2-40B4-BE49-F238E27FC236}">
                <a16:creationId xmlns:a16="http://schemas.microsoft.com/office/drawing/2014/main" id="{5FD43490-EEBC-4A9E-8DB6-9595F95DA4E4}"/>
              </a:ext>
            </a:extLst>
          </p:cNvPr>
          <p:cNvSpPr>
            <a:spLocks noGrp="1"/>
          </p:cNvSpPr>
          <p:nvPr>
            <p:ph type="sldNum" sz="quarter" idx="12"/>
          </p:nvPr>
        </p:nvSpPr>
        <p:spPr/>
        <p:txBody>
          <a:bodyPr/>
          <a:lstStyle/>
          <a:p>
            <a:fld id="{19037ACC-7046-4503-A2C9-8421A53E6803}" type="slidenum">
              <a:rPr lang="en-CY" smtClean="0"/>
              <a:t>17</a:t>
            </a:fld>
            <a:endParaRPr lang="en-CY"/>
          </a:p>
        </p:txBody>
      </p:sp>
    </p:spTree>
    <p:extLst>
      <p:ext uri="{BB962C8B-B14F-4D97-AF65-F5344CB8AC3E}">
        <p14:creationId xmlns:p14="http://schemas.microsoft.com/office/powerpoint/2010/main" val="131741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CC4E-B149-421E-B568-A6B5BFA4D725}"/>
              </a:ext>
            </a:extLst>
          </p:cNvPr>
          <p:cNvSpPr>
            <a:spLocks noGrp="1"/>
          </p:cNvSpPr>
          <p:nvPr>
            <p:ph type="title"/>
          </p:nvPr>
        </p:nvSpPr>
        <p:spPr/>
        <p:txBody>
          <a:bodyPr/>
          <a:lstStyle/>
          <a:p>
            <a:r>
              <a:rPr lang="el-GR" dirty="0"/>
              <a:t>Χρήσιμοι σύνδεσμοι</a:t>
            </a:r>
            <a:endParaRPr lang="en-CY" dirty="0"/>
          </a:p>
        </p:txBody>
      </p:sp>
      <p:sp>
        <p:nvSpPr>
          <p:cNvPr id="3" name="Content Placeholder 2">
            <a:extLst>
              <a:ext uri="{FF2B5EF4-FFF2-40B4-BE49-F238E27FC236}">
                <a16:creationId xmlns:a16="http://schemas.microsoft.com/office/drawing/2014/main" id="{5226F332-B9C6-49B2-9681-F96F36CB902B}"/>
              </a:ext>
            </a:extLst>
          </p:cNvPr>
          <p:cNvSpPr>
            <a:spLocks noGrp="1"/>
          </p:cNvSpPr>
          <p:nvPr>
            <p:ph idx="1"/>
          </p:nvPr>
        </p:nvSpPr>
        <p:spPr>
          <a:xfrm>
            <a:off x="838200" y="1492248"/>
            <a:ext cx="10515600" cy="2521305"/>
          </a:xfrm>
        </p:spPr>
        <p:txBody>
          <a:bodyPr numCol="2">
            <a:noAutofit/>
          </a:bodyPr>
          <a:lstStyle/>
          <a:p>
            <a:r>
              <a:rPr lang="en-US" sz="2600" dirty="0">
                <a:hlinkClick r:id="rId2"/>
              </a:rPr>
              <a:t>Microsoft Teams Video Training</a:t>
            </a:r>
            <a:endParaRPr lang="en-GB" sz="2600" dirty="0">
              <a:hlinkClick r:id="rId3"/>
            </a:endParaRPr>
          </a:p>
          <a:p>
            <a:r>
              <a:rPr lang="en-GB" sz="2600" dirty="0">
                <a:hlinkClick r:id="rId3"/>
              </a:rPr>
              <a:t>Teams help </a:t>
            </a:r>
            <a:r>
              <a:rPr lang="en-GB" sz="2600" dirty="0" err="1">
                <a:hlinkClick r:id="rId3"/>
              </a:rPr>
              <a:t>center</a:t>
            </a:r>
            <a:endParaRPr lang="el-GR" sz="2600" dirty="0"/>
          </a:p>
          <a:p>
            <a:r>
              <a:rPr lang="en-GB" sz="2600" dirty="0">
                <a:hlinkClick r:id="rId4"/>
              </a:rPr>
              <a:t>Teams training courses</a:t>
            </a:r>
            <a:endParaRPr lang="el-GR" sz="2600" dirty="0"/>
          </a:p>
          <a:p>
            <a:r>
              <a:rPr lang="en-GB" sz="2600" dirty="0">
                <a:hlinkClick r:id="rId5"/>
              </a:rPr>
              <a:t>Best practices on Teams</a:t>
            </a:r>
            <a:endParaRPr lang="el-GR" sz="2600" dirty="0"/>
          </a:p>
          <a:p>
            <a:r>
              <a:rPr lang="en-GB" sz="2600" dirty="0">
                <a:hlinkClick r:id="rId6"/>
              </a:rPr>
              <a:t>Teams for higher education</a:t>
            </a:r>
            <a:endParaRPr lang="el-GR" sz="2600" dirty="0"/>
          </a:p>
          <a:p>
            <a:r>
              <a:rPr lang="el-GR" sz="2600" dirty="0">
                <a:hlinkClick r:id="rId7"/>
              </a:rPr>
              <a:t>Σύντομα βίντεο γρήγορης εκκίνησης</a:t>
            </a:r>
            <a:endParaRPr lang="en-US" sz="2600" dirty="0"/>
          </a:p>
          <a:p>
            <a:r>
              <a:rPr lang="el-GR" sz="2600" dirty="0">
                <a:hlinkClick r:id="rId8"/>
              </a:rPr>
              <a:t>Οδηγός γρήγορης εκκίνησης</a:t>
            </a:r>
            <a:endParaRPr lang="el-GR" sz="2600" dirty="0"/>
          </a:p>
          <a:p>
            <a:endParaRPr lang="en-US" sz="2600" dirty="0"/>
          </a:p>
          <a:p>
            <a:r>
              <a:rPr lang="en-GB" sz="2600" dirty="0">
                <a:hlinkClick r:id="rId9"/>
              </a:rPr>
              <a:t>Teams Training Demo</a:t>
            </a:r>
            <a:endParaRPr lang="el-GR" sz="2600" dirty="0"/>
          </a:p>
        </p:txBody>
      </p:sp>
      <p:sp>
        <p:nvSpPr>
          <p:cNvPr id="4" name="Slide Number Placeholder 3">
            <a:extLst>
              <a:ext uri="{FF2B5EF4-FFF2-40B4-BE49-F238E27FC236}">
                <a16:creationId xmlns:a16="http://schemas.microsoft.com/office/drawing/2014/main" id="{2F945E13-08B3-4DE5-9BB6-AA373613DAEA}"/>
              </a:ext>
            </a:extLst>
          </p:cNvPr>
          <p:cNvSpPr>
            <a:spLocks noGrp="1"/>
          </p:cNvSpPr>
          <p:nvPr>
            <p:ph type="sldNum" sz="quarter" idx="12"/>
          </p:nvPr>
        </p:nvSpPr>
        <p:spPr/>
        <p:txBody>
          <a:bodyPr/>
          <a:lstStyle/>
          <a:p>
            <a:fld id="{19037ACC-7046-4503-A2C9-8421A53E6803}" type="slidenum">
              <a:rPr lang="en-CY" smtClean="0"/>
              <a:t>18</a:t>
            </a:fld>
            <a:endParaRPr lang="en-CY"/>
          </a:p>
        </p:txBody>
      </p:sp>
      <p:pic>
        <p:nvPicPr>
          <p:cNvPr id="6" name="Picture 5" descr="A picture containing toy, indoor, cake, table&#10;&#10;Description automatically generated">
            <a:extLst>
              <a:ext uri="{FF2B5EF4-FFF2-40B4-BE49-F238E27FC236}">
                <a16:creationId xmlns:a16="http://schemas.microsoft.com/office/drawing/2014/main" id="{18C1308B-E888-432E-A7AC-871546A957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6643" y="4394058"/>
            <a:ext cx="4698714" cy="1943388"/>
          </a:xfrm>
          <a:prstGeom prst="rect">
            <a:avLst/>
          </a:prstGeom>
        </p:spPr>
      </p:pic>
    </p:spTree>
    <p:extLst>
      <p:ext uri="{BB962C8B-B14F-4D97-AF65-F5344CB8AC3E}">
        <p14:creationId xmlns:p14="http://schemas.microsoft.com/office/powerpoint/2010/main" val="392867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784C3-2A70-40C1-ABBA-7A739E28C30B}"/>
              </a:ext>
            </a:extLst>
          </p:cNvPr>
          <p:cNvSpPr>
            <a:spLocks noGrp="1"/>
          </p:cNvSpPr>
          <p:nvPr>
            <p:ph type="title"/>
          </p:nvPr>
        </p:nvSpPr>
        <p:spPr>
          <a:xfrm>
            <a:off x="838200" y="963877"/>
            <a:ext cx="3494362" cy="4930246"/>
          </a:xfrm>
        </p:spPr>
        <p:txBody>
          <a:bodyPr>
            <a:normAutofit/>
          </a:bodyPr>
          <a:lstStyle/>
          <a:p>
            <a:pPr algn="r"/>
            <a:r>
              <a:rPr lang="el-GR">
                <a:solidFill>
                  <a:schemeClr val="accent1"/>
                </a:solidFill>
              </a:rPr>
              <a:t>Περιεχόμενα</a:t>
            </a:r>
            <a:endParaRPr lang="en-CY">
              <a:solidFill>
                <a:schemeClr val="accent1"/>
              </a:solidFill>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0F8961-FBAA-4C23-A350-77F7119A42C2}"/>
              </a:ext>
            </a:extLst>
          </p:cNvPr>
          <p:cNvSpPr>
            <a:spLocks noGrp="1"/>
          </p:cNvSpPr>
          <p:nvPr>
            <p:ph idx="1"/>
          </p:nvPr>
        </p:nvSpPr>
        <p:spPr>
          <a:xfrm>
            <a:off x="4976031" y="459396"/>
            <a:ext cx="6377769" cy="5939208"/>
          </a:xfrm>
        </p:spPr>
        <p:txBody>
          <a:bodyPr anchor="ctr">
            <a:normAutofit/>
          </a:bodyPr>
          <a:lstStyle/>
          <a:p>
            <a:pPr marL="0" indent="0">
              <a:spcBef>
                <a:spcPts val="0"/>
              </a:spcBef>
              <a:spcAft>
                <a:spcPts val="600"/>
              </a:spcAft>
              <a:buNone/>
            </a:pPr>
            <a:r>
              <a:rPr lang="el-GR" sz="1800" b="1" dirty="0">
                <a:hlinkClick r:id="rId2" action="ppaction://hlinksldjump"/>
              </a:rPr>
              <a:t>Μέρος Α΄: Λίγα λόγια</a:t>
            </a:r>
            <a:endParaRPr lang="el-GR" sz="1800" b="1" dirty="0"/>
          </a:p>
          <a:p>
            <a:pPr lvl="1">
              <a:spcBef>
                <a:spcPts val="0"/>
              </a:spcBef>
              <a:spcAft>
                <a:spcPts val="600"/>
              </a:spcAft>
            </a:pPr>
            <a:r>
              <a:rPr lang="en-US" sz="1800" dirty="0"/>
              <a:t>Microsoft Teams</a:t>
            </a:r>
            <a:r>
              <a:rPr lang="el-GR" sz="1800" dirty="0"/>
              <a:t> …εργαστείτε από απόσταση</a:t>
            </a:r>
            <a:r>
              <a:rPr lang="en-US" sz="1800" dirty="0"/>
              <a:t>!</a:t>
            </a:r>
            <a:endParaRPr lang="el-GR" sz="1800" dirty="0"/>
          </a:p>
          <a:p>
            <a:pPr lvl="1">
              <a:spcBef>
                <a:spcPts val="0"/>
              </a:spcBef>
              <a:spcAft>
                <a:spcPts val="600"/>
              </a:spcAft>
            </a:pPr>
            <a:r>
              <a:rPr lang="el-GR" sz="1800" dirty="0"/>
              <a:t>Τί είναι το </a:t>
            </a:r>
            <a:r>
              <a:rPr lang="en-US" sz="1800" dirty="0"/>
              <a:t>MS Teams</a:t>
            </a:r>
            <a:r>
              <a:rPr lang="el-GR" sz="1800" dirty="0"/>
              <a:t>;</a:t>
            </a:r>
            <a:endParaRPr lang="en-US" sz="1800" dirty="0"/>
          </a:p>
          <a:p>
            <a:pPr marL="0" lvl="1" indent="0">
              <a:spcBef>
                <a:spcPts val="600"/>
              </a:spcBef>
              <a:spcAft>
                <a:spcPts val="600"/>
              </a:spcAft>
              <a:buNone/>
            </a:pPr>
            <a:r>
              <a:rPr lang="el-GR" sz="1800" b="1" dirty="0">
                <a:hlinkClick r:id="rId3" action="ppaction://hlinksldjump"/>
              </a:rPr>
              <a:t>Μέρος Β΄: Βασικά τεχνικά χαρακτηριστικά</a:t>
            </a:r>
            <a:endParaRPr lang="el-GR" sz="1800" b="1" dirty="0"/>
          </a:p>
          <a:p>
            <a:pPr lvl="1">
              <a:spcBef>
                <a:spcPts val="0"/>
              </a:spcBef>
              <a:spcAft>
                <a:spcPts val="600"/>
              </a:spcAft>
            </a:pPr>
            <a:r>
              <a:rPr lang="el-GR" sz="1800" dirty="0"/>
              <a:t>Τύποι Ομάδων</a:t>
            </a:r>
            <a:r>
              <a:rPr lang="en-US" sz="1800" dirty="0"/>
              <a:t> (Type of Teams)</a:t>
            </a:r>
            <a:endParaRPr lang="el-GR" sz="1800" dirty="0"/>
          </a:p>
          <a:p>
            <a:pPr lvl="1">
              <a:spcBef>
                <a:spcPts val="0"/>
              </a:spcBef>
              <a:spcAft>
                <a:spcPts val="600"/>
              </a:spcAft>
            </a:pPr>
            <a:r>
              <a:rPr lang="el-GR" sz="1800" dirty="0"/>
              <a:t>Δημιουργία ή Συμμετοχή σε Ομάδα </a:t>
            </a:r>
            <a:r>
              <a:rPr lang="en-US" sz="1800" dirty="0"/>
              <a:t>(Create or Join a Team)</a:t>
            </a:r>
            <a:endParaRPr lang="el-GR" sz="1800" dirty="0"/>
          </a:p>
          <a:p>
            <a:pPr lvl="1">
              <a:spcBef>
                <a:spcPts val="0"/>
              </a:spcBef>
              <a:spcAft>
                <a:spcPts val="600"/>
              </a:spcAft>
            </a:pPr>
            <a:r>
              <a:rPr lang="el-GR" sz="1800" dirty="0"/>
              <a:t>Δικαιώματα μελών Ομάδας</a:t>
            </a:r>
            <a:r>
              <a:rPr lang="en-US" sz="1800" dirty="0"/>
              <a:t> (Manage Team members)</a:t>
            </a:r>
            <a:endParaRPr lang="el-GR" sz="1800" dirty="0"/>
          </a:p>
          <a:p>
            <a:pPr lvl="1">
              <a:spcBef>
                <a:spcPts val="0"/>
              </a:spcBef>
              <a:spcAft>
                <a:spcPts val="600"/>
              </a:spcAft>
            </a:pPr>
            <a:r>
              <a:rPr lang="el-GR" sz="1800" dirty="0"/>
              <a:t>Κανάλια και </a:t>
            </a:r>
            <a:r>
              <a:rPr lang="en-US" sz="1800" dirty="0"/>
              <a:t>Tabs (Channels and Tabs)</a:t>
            </a:r>
          </a:p>
          <a:p>
            <a:pPr lvl="1">
              <a:spcBef>
                <a:spcPts val="0"/>
              </a:spcBef>
              <a:spcAft>
                <a:spcPts val="600"/>
              </a:spcAft>
            </a:pPr>
            <a:r>
              <a:rPr lang="el-GR" sz="1800" dirty="0"/>
              <a:t>Υλικό Τάξης</a:t>
            </a:r>
            <a:r>
              <a:rPr lang="en-US" sz="1800" dirty="0"/>
              <a:t> (Class Material)</a:t>
            </a:r>
            <a:endParaRPr lang="el-GR" sz="1800" dirty="0"/>
          </a:p>
          <a:p>
            <a:pPr lvl="1">
              <a:spcBef>
                <a:spcPts val="0"/>
              </a:spcBef>
              <a:spcAft>
                <a:spcPts val="600"/>
              </a:spcAft>
            </a:pPr>
            <a:r>
              <a:rPr lang="el-GR" sz="1800" dirty="0"/>
              <a:t>Εργασίες</a:t>
            </a:r>
            <a:r>
              <a:rPr lang="en-US" sz="1800" dirty="0"/>
              <a:t> (Assignments)</a:t>
            </a:r>
            <a:endParaRPr lang="el-GR" sz="1800" dirty="0"/>
          </a:p>
          <a:p>
            <a:pPr lvl="1">
              <a:spcBef>
                <a:spcPts val="0"/>
              </a:spcBef>
              <a:spcAft>
                <a:spcPts val="600"/>
              </a:spcAft>
            </a:pPr>
            <a:r>
              <a:rPr lang="el-GR" sz="1800" dirty="0"/>
              <a:t>Διαχείριση διαδικτυακών συναντήσεων</a:t>
            </a:r>
            <a:r>
              <a:rPr lang="en-US" sz="1800" dirty="0"/>
              <a:t> (Teams Meeting)</a:t>
            </a:r>
          </a:p>
          <a:p>
            <a:pPr lvl="1">
              <a:spcBef>
                <a:spcPts val="0"/>
              </a:spcBef>
              <a:spcAft>
                <a:spcPts val="600"/>
              </a:spcAft>
            </a:pPr>
            <a:r>
              <a:rPr lang="el-GR" sz="1800" dirty="0"/>
              <a:t>Ρόλοι σε τηλεδιασκέψεις</a:t>
            </a:r>
            <a:r>
              <a:rPr lang="en-US" sz="1800" dirty="0"/>
              <a:t> (Roles in a Teams Meeting)</a:t>
            </a:r>
            <a:endParaRPr lang="el-GR" sz="1800" dirty="0"/>
          </a:p>
          <a:p>
            <a:pPr lvl="1">
              <a:spcBef>
                <a:spcPts val="0"/>
              </a:spcBef>
              <a:spcAft>
                <a:spcPts val="600"/>
              </a:spcAft>
            </a:pPr>
            <a:r>
              <a:rPr lang="el-GR" sz="1800" dirty="0"/>
              <a:t>Αλλαγή ρόλων (</a:t>
            </a:r>
            <a:r>
              <a:rPr lang="en-US" sz="1800" dirty="0"/>
              <a:t>Change Roles)</a:t>
            </a:r>
            <a:endParaRPr lang="el-GR" sz="1800" dirty="0"/>
          </a:p>
          <a:p>
            <a:pPr marL="0" lvl="1" indent="0">
              <a:spcBef>
                <a:spcPts val="600"/>
              </a:spcBef>
              <a:spcAft>
                <a:spcPts val="600"/>
              </a:spcAft>
              <a:buNone/>
            </a:pPr>
            <a:r>
              <a:rPr lang="el-GR" sz="1800" b="1" dirty="0">
                <a:hlinkClick r:id="rId4" action="ppaction://hlinksldjump"/>
              </a:rPr>
              <a:t>Μέρος Γ΄: Οδηγίες και χρήσιμοι σύνδεσμοι</a:t>
            </a:r>
            <a:endParaRPr lang="el-GR" sz="1800" b="1" dirty="0"/>
          </a:p>
          <a:p>
            <a:pPr marL="685800" lvl="2">
              <a:spcBef>
                <a:spcPts val="0"/>
              </a:spcBef>
              <a:spcAft>
                <a:spcPts val="600"/>
              </a:spcAft>
            </a:pPr>
            <a:r>
              <a:rPr lang="el-GR" sz="1800" dirty="0"/>
              <a:t>Οδηγίες προς Εκπαιδευτικούς</a:t>
            </a:r>
          </a:p>
          <a:p>
            <a:pPr marL="685800" lvl="2">
              <a:spcBef>
                <a:spcPts val="0"/>
              </a:spcBef>
              <a:spcAft>
                <a:spcPts val="600"/>
              </a:spcAft>
            </a:pPr>
            <a:r>
              <a:rPr lang="el-GR" sz="1800" dirty="0"/>
              <a:t>Χρήσιμοι σύνδεσμοι</a:t>
            </a:r>
            <a:endParaRPr lang="en-US" sz="1800" dirty="0"/>
          </a:p>
        </p:txBody>
      </p:sp>
      <p:sp>
        <p:nvSpPr>
          <p:cNvPr id="4" name="Slide Number Placeholder 3">
            <a:extLst>
              <a:ext uri="{FF2B5EF4-FFF2-40B4-BE49-F238E27FC236}">
                <a16:creationId xmlns:a16="http://schemas.microsoft.com/office/drawing/2014/main" id="{E5AE8F4A-CF98-47E5-A16A-34251CF9E46D}"/>
              </a:ext>
            </a:extLst>
          </p:cNvPr>
          <p:cNvSpPr>
            <a:spLocks noGrp="1"/>
          </p:cNvSpPr>
          <p:nvPr>
            <p:ph type="sldNum" sz="quarter" idx="12"/>
          </p:nvPr>
        </p:nvSpPr>
        <p:spPr>
          <a:xfrm>
            <a:off x="10571516" y="6033479"/>
            <a:ext cx="782283" cy="365125"/>
          </a:xfrm>
        </p:spPr>
        <p:txBody>
          <a:bodyPr>
            <a:normAutofit/>
          </a:bodyPr>
          <a:lstStyle/>
          <a:p>
            <a:pPr>
              <a:spcAft>
                <a:spcPts val="600"/>
              </a:spcAft>
            </a:pPr>
            <a:fld id="{19037ACC-7046-4503-A2C9-8421A53E6803}" type="slidenum">
              <a:rPr lang="en-CY" sz="1050">
                <a:solidFill>
                  <a:schemeClr val="tx1">
                    <a:alpha val="80000"/>
                  </a:schemeClr>
                </a:solidFill>
              </a:rPr>
              <a:pPr>
                <a:spcAft>
                  <a:spcPts val="600"/>
                </a:spcAft>
              </a:pPr>
              <a:t>2</a:t>
            </a:fld>
            <a:endParaRPr lang="en-CY" sz="1050">
              <a:solidFill>
                <a:schemeClr val="tx1">
                  <a:alpha val="80000"/>
                </a:schemeClr>
              </a:solidFill>
            </a:endParaRPr>
          </a:p>
        </p:txBody>
      </p:sp>
    </p:spTree>
    <p:extLst>
      <p:ext uri="{BB962C8B-B14F-4D97-AF65-F5344CB8AC3E}">
        <p14:creationId xmlns:p14="http://schemas.microsoft.com/office/powerpoint/2010/main" val="148303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B60654-BCED-4176-A1D0-E32C81C0C9A8}"/>
              </a:ext>
            </a:extLst>
          </p:cNvPr>
          <p:cNvSpPr>
            <a:spLocks noGrp="1"/>
          </p:cNvSpPr>
          <p:nvPr>
            <p:ph type="title"/>
          </p:nvPr>
        </p:nvSpPr>
        <p:spPr>
          <a:xfrm>
            <a:off x="3043403" y="2043663"/>
            <a:ext cx="6105194" cy="2031055"/>
          </a:xfrm>
        </p:spPr>
        <p:txBody>
          <a:bodyPr vert="horz" lIns="91440" tIns="45720" rIns="91440" bIns="45720" rtlCol="0" anchor="b">
            <a:normAutofit/>
          </a:bodyPr>
          <a:lstStyle/>
          <a:p>
            <a:pPr algn="ctr"/>
            <a:r>
              <a:rPr lang="en-US" sz="4800" b="1" kern="1200" dirty="0" err="1">
                <a:solidFill>
                  <a:srgbClr val="FFFFFF"/>
                </a:solidFill>
                <a:latin typeface="+mj-lt"/>
                <a:ea typeface="+mj-ea"/>
                <a:cs typeface="+mj-cs"/>
              </a:rPr>
              <a:t>Μέρος</a:t>
            </a:r>
            <a:r>
              <a:rPr lang="en-US" sz="4800" b="1" kern="1200" dirty="0">
                <a:solidFill>
                  <a:srgbClr val="FFFFFF"/>
                </a:solidFill>
                <a:latin typeface="+mj-lt"/>
                <a:ea typeface="+mj-ea"/>
                <a:cs typeface="+mj-cs"/>
              </a:rPr>
              <a:t> Α΄</a:t>
            </a:r>
            <a:r>
              <a:rPr lang="en-US" sz="4800" kern="1200" dirty="0">
                <a:solidFill>
                  <a:srgbClr val="FFFFFF"/>
                </a:solidFill>
                <a:latin typeface="+mj-lt"/>
                <a:ea typeface="+mj-ea"/>
                <a:cs typeface="+mj-cs"/>
              </a:rPr>
              <a:t> </a:t>
            </a:r>
            <a:br>
              <a:rPr lang="en-US" sz="4800" kern="1200" dirty="0">
                <a:solidFill>
                  <a:srgbClr val="FFFFFF"/>
                </a:solidFill>
                <a:latin typeface="+mj-lt"/>
                <a:ea typeface="+mj-ea"/>
                <a:cs typeface="+mj-cs"/>
              </a:rPr>
            </a:br>
            <a:r>
              <a:rPr lang="en-US" sz="4800" kern="1200" dirty="0" err="1">
                <a:solidFill>
                  <a:srgbClr val="FFFFFF"/>
                </a:solidFill>
                <a:latin typeface="+mj-lt"/>
                <a:ea typeface="+mj-ea"/>
                <a:cs typeface="+mj-cs"/>
              </a:rPr>
              <a:t>Λίγ</a:t>
            </a:r>
            <a:r>
              <a:rPr lang="en-US" sz="4800" kern="1200" dirty="0">
                <a:solidFill>
                  <a:srgbClr val="FFFFFF"/>
                </a:solidFill>
                <a:latin typeface="+mj-lt"/>
                <a:ea typeface="+mj-ea"/>
                <a:cs typeface="+mj-cs"/>
              </a:rPr>
              <a:t>α λόγια</a:t>
            </a:r>
          </a:p>
        </p:txBody>
      </p:sp>
      <p:sp>
        <p:nvSpPr>
          <p:cNvPr id="4" name="Slide Number Placeholder 3">
            <a:extLst>
              <a:ext uri="{FF2B5EF4-FFF2-40B4-BE49-F238E27FC236}">
                <a16:creationId xmlns:a16="http://schemas.microsoft.com/office/drawing/2014/main" id="{BC9EFE49-45FE-4F37-BFA0-75C56E6FD22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19037ACC-7046-4503-A2C9-8421A53E6803}" type="slidenum">
              <a:rPr lang="en-US" sz="1000">
                <a:solidFill>
                  <a:srgbClr val="898989"/>
                </a:solidFill>
              </a:rPr>
              <a:pPr>
                <a:spcAft>
                  <a:spcPts val="600"/>
                </a:spcAft>
              </a:pPr>
              <a:t>3</a:t>
            </a:fld>
            <a:endParaRPr lang="en-US" sz="1000">
              <a:solidFill>
                <a:srgbClr val="898989"/>
              </a:solidFill>
            </a:endParaRPr>
          </a:p>
        </p:txBody>
      </p:sp>
    </p:spTree>
    <p:extLst>
      <p:ext uri="{BB962C8B-B14F-4D97-AF65-F5344CB8AC3E}">
        <p14:creationId xmlns:p14="http://schemas.microsoft.com/office/powerpoint/2010/main" val="211211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A24DD-F534-4275-9A52-25E9EC3D719E}"/>
              </a:ext>
            </a:extLst>
          </p:cNvPr>
          <p:cNvSpPr>
            <a:spLocks noGrp="1"/>
          </p:cNvSpPr>
          <p:nvPr>
            <p:ph type="title"/>
          </p:nvPr>
        </p:nvSpPr>
        <p:spPr>
          <a:xfrm>
            <a:off x="8006086" y="406401"/>
            <a:ext cx="3286028" cy="2213212"/>
          </a:xfrm>
        </p:spPr>
        <p:txBody>
          <a:bodyPr anchor="b">
            <a:normAutofit fontScale="90000"/>
          </a:bodyPr>
          <a:lstStyle/>
          <a:p>
            <a:r>
              <a:rPr lang="en-US" sz="4000" dirty="0"/>
              <a:t>Microsoft Teams</a:t>
            </a:r>
            <a:r>
              <a:rPr lang="el-GR" sz="4000" dirty="0"/>
              <a:t> </a:t>
            </a:r>
            <a:br>
              <a:rPr lang="en-US" sz="4000" dirty="0"/>
            </a:br>
            <a:r>
              <a:rPr lang="el-GR" sz="4000" dirty="0"/>
              <a:t>…εργαστείτε από απόσταση</a:t>
            </a:r>
            <a:r>
              <a:rPr lang="en-US" sz="4000" dirty="0"/>
              <a:t>!</a:t>
            </a:r>
            <a:endParaRPr lang="en-CY" sz="4000" dirty="0"/>
          </a:p>
        </p:txBody>
      </p:sp>
      <p:pic>
        <p:nvPicPr>
          <p:cNvPr id="1026" name="Picture 2" descr="Three people in a conference room engaged in a Teams meeting displayed on a large monitor with another group of people who are all in different locations">
            <a:extLst>
              <a:ext uri="{FF2B5EF4-FFF2-40B4-BE49-F238E27FC236}">
                <a16:creationId xmlns:a16="http://schemas.microsoft.com/office/drawing/2014/main" id="{06DA7FF7-B302-4EDC-8BD0-FE7B89B6F1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78"/>
          <a:stretch/>
        </p:blipFill>
        <p:spPr bwMode="auto">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Four people having a Teams meeting in a conference room with five other people joining via video, visible on a large screen at the front of the room. The Teams “join” button floats over the photograph">
            <a:extLst>
              <a:ext uri="{FF2B5EF4-FFF2-40B4-BE49-F238E27FC236}">
                <a16:creationId xmlns:a16="http://schemas.microsoft.com/office/drawing/2014/main" id="{D9966E10-3298-4751-BEF0-A0C19701F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5488"/>
          <a:stretch/>
        </p:blipFill>
        <p:spPr bwMode="auto">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picture containing cellphone, phone, holding, standing&#10;&#10;Description automatically generated">
            <a:extLst>
              <a:ext uri="{FF2B5EF4-FFF2-40B4-BE49-F238E27FC236}">
                <a16:creationId xmlns:a16="http://schemas.microsoft.com/office/drawing/2014/main" id="{0BEB78C4-97C8-472A-B018-B5A10B9C64D0}"/>
              </a:ext>
            </a:extLst>
          </p:cNvPr>
          <p:cNvPicPr>
            <a:picLocks noChangeAspect="1"/>
          </p:cNvPicPr>
          <p:nvPr/>
        </p:nvPicPr>
        <p:blipFill rotWithShape="1">
          <a:blip r:embed="rId4">
            <a:extLst>
              <a:ext uri="{28A0092B-C50C-407E-A947-70E740481C1C}">
                <a14:useLocalDpi xmlns:a14="http://schemas.microsoft.com/office/drawing/2010/main" val="0"/>
              </a:ext>
            </a:extLst>
          </a:blip>
          <a:srcRect l="484" r="-2" b="-2"/>
          <a:stretch/>
        </p:blipFill>
        <p:spPr>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p:spPr>
      </p:pic>
      <p:sp>
        <p:nvSpPr>
          <p:cNvPr id="3" name="Content Placeholder 2">
            <a:extLst>
              <a:ext uri="{FF2B5EF4-FFF2-40B4-BE49-F238E27FC236}">
                <a16:creationId xmlns:a16="http://schemas.microsoft.com/office/drawing/2014/main" id="{42B52627-08EE-4503-B095-642C4B9C8C43}"/>
              </a:ext>
            </a:extLst>
          </p:cNvPr>
          <p:cNvSpPr>
            <a:spLocks noGrp="1"/>
          </p:cNvSpPr>
          <p:nvPr>
            <p:ph idx="1"/>
          </p:nvPr>
        </p:nvSpPr>
        <p:spPr>
          <a:xfrm>
            <a:off x="8006085" y="3236181"/>
            <a:ext cx="3689091" cy="2874333"/>
          </a:xfrm>
        </p:spPr>
        <p:txBody>
          <a:bodyPr>
            <a:normAutofit/>
          </a:bodyPr>
          <a:lstStyle/>
          <a:p>
            <a:r>
              <a:rPr lang="el-GR" b="1" dirty="0"/>
              <a:t>Συνομιλήστε</a:t>
            </a:r>
            <a:r>
              <a:rPr lang="el-GR" dirty="0"/>
              <a:t> από οπουδήποτε</a:t>
            </a:r>
          </a:p>
          <a:p>
            <a:r>
              <a:rPr lang="el-GR" b="1" dirty="0"/>
              <a:t>Συναντηθείτε</a:t>
            </a:r>
            <a:r>
              <a:rPr lang="el-GR" dirty="0"/>
              <a:t> από οπουδήποτε</a:t>
            </a:r>
          </a:p>
          <a:p>
            <a:r>
              <a:rPr lang="el-GR" b="1" dirty="0"/>
              <a:t>Συνεργαστείτε</a:t>
            </a:r>
            <a:r>
              <a:rPr lang="el-GR" dirty="0"/>
              <a:t> από οπουδήποτε</a:t>
            </a:r>
            <a:endParaRPr lang="en-CY" dirty="0"/>
          </a:p>
        </p:txBody>
      </p:sp>
      <p:sp>
        <p:nvSpPr>
          <p:cNvPr id="5" name="Slide Number Placeholder 4">
            <a:extLst>
              <a:ext uri="{FF2B5EF4-FFF2-40B4-BE49-F238E27FC236}">
                <a16:creationId xmlns:a16="http://schemas.microsoft.com/office/drawing/2014/main" id="{53559514-0FC1-4779-937B-2A90A3A150BD}"/>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19037ACC-7046-4503-A2C9-8421A53E6803}" type="slidenum">
              <a:rPr lang="en-CY">
                <a:solidFill>
                  <a:schemeClr val="bg1"/>
                </a:solidFill>
              </a:rPr>
              <a:pPr algn="ctr">
                <a:spcAft>
                  <a:spcPts val="600"/>
                </a:spcAft>
              </a:pPr>
              <a:t>4</a:t>
            </a:fld>
            <a:endParaRPr lang="en-CY">
              <a:solidFill>
                <a:schemeClr val="bg1"/>
              </a:solidFill>
            </a:endParaRPr>
          </a:p>
        </p:txBody>
      </p:sp>
    </p:spTree>
    <p:extLst>
      <p:ext uri="{BB962C8B-B14F-4D97-AF65-F5344CB8AC3E}">
        <p14:creationId xmlns:p14="http://schemas.microsoft.com/office/powerpoint/2010/main" val="10171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152F-92DD-45D8-9893-31C4344C8E73}"/>
              </a:ext>
            </a:extLst>
          </p:cNvPr>
          <p:cNvSpPr>
            <a:spLocks noGrp="1"/>
          </p:cNvSpPr>
          <p:nvPr>
            <p:ph type="title"/>
          </p:nvPr>
        </p:nvSpPr>
        <p:spPr/>
        <p:txBody>
          <a:bodyPr/>
          <a:lstStyle/>
          <a:p>
            <a:r>
              <a:rPr lang="el-GR" dirty="0"/>
              <a:t>Τι είναι το MS </a:t>
            </a:r>
            <a:r>
              <a:rPr lang="el-GR" dirty="0" err="1"/>
              <a:t>Teams</a:t>
            </a:r>
            <a:r>
              <a:rPr lang="el-GR" dirty="0"/>
              <a:t>; </a:t>
            </a:r>
            <a:endParaRPr lang="en-CY" dirty="0"/>
          </a:p>
        </p:txBody>
      </p:sp>
      <p:sp>
        <p:nvSpPr>
          <p:cNvPr id="3" name="Content Placeholder 2">
            <a:extLst>
              <a:ext uri="{FF2B5EF4-FFF2-40B4-BE49-F238E27FC236}">
                <a16:creationId xmlns:a16="http://schemas.microsoft.com/office/drawing/2014/main" id="{E9E5E56C-5836-4A49-BB61-B730508F6D80}"/>
              </a:ext>
            </a:extLst>
          </p:cNvPr>
          <p:cNvSpPr>
            <a:spLocks noGrp="1"/>
          </p:cNvSpPr>
          <p:nvPr>
            <p:ph idx="1"/>
          </p:nvPr>
        </p:nvSpPr>
        <p:spPr>
          <a:xfrm>
            <a:off x="838199" y="1492249"/>
            <a:ext cx="10570029" cy="4680000"/>
          </a:xfrm>
        </p:spPr>
        <p:txBody>
          <a:bodyPr>
            <a:noAutofit/>
          </a:bodyPr>
          <a:lstStyle/>
          <a:p>
            <a:r>
              <a:rPr lang="el-GR" sz="2000" dirty="0"/>
              <a:t>Συνδυάζει συνομιλίες, περιεχόμενο και εφαρμογές σε έναν κοινό χώρο, διευκολύνοντας την διαχείριση και επιτρέποντας στους εκπαιδευτικούς να δημιουργούν ένα ζωντανό, εξατομικευμένο περιβάλλον μάθησης.</a:t>
            </a:r>
          </a:p>
          <a:p>
            <a:r>
              <a:rPr lang="el-GR" sz="2000" dirty="0"/>
              <a:t>Μέσα από το </a:t>
            </a:r>
            <a:r>
              <a:rPr lang="el-GR" sz="2000" dirty="0" err="1"/>
              <a:t>Teams</a:t>
            </a:r>
            <a:r>
              <a:rPr lang="el-GR" sz="2000" dirty="0"/>
              <a:t>, οι εκπαιδευτικοί μπορούν εύκολα και γρήγορα να συζητήσουν διαδικτυακά με τους μαθητές, να μοιραστούν αρχεία, να δημιουργήσουν ένα ψηφιακό σημειωματάριο για την τάξη και να διανείμουν και να βαθμολογήσουν εργασίες, επιτρέποντας στους εκπαιδευτικούς να οργανώνουν διαδραστικά μαθήματα, να παραδίδουν εξατομικευμένη μάθηση και να παρέχουν αποτελεσματική και έγκαιρη ανατροφοδότηση.</a:t>
            </a:r>
          </a:p>
          <a:p>
            <a:r>
              <a:rPr lang="el-GR" sz="2000" dirty="0"/>
              <a:t>Η διεύθυνση ενός σχολείου μπορεί να επικοινωνεί και να συνεργάζεται με το σύνολο του προσωπικού σε έναν κοινό χώρο. Εγκύκλιοι, επιστολές, φόρμες, ανακοινώσεις και άλλο περιεχόμενο μπορούν να διαμοιράζονται μέσα από το </a:t>
            </a:r>
            <a:r>
              <a:rPr lang="el-GR" sz="2000" dirty="0" err="1"/>
              <a:t>Teams</a:t>
            </a:r>
            <a:r>
              <a:rPr lang="el-GR" sz="2000" dirty="0"/>
              <a:t> για γρήγορη πρόσβαση. </a:t>
            </a:r>
          </a:p>
          <a:p>
            <a:r>
              <a:rPr lang="el-GR" sz="2000" dirty="0"/>
              <a:t>Το </a:t>
            </a:r>
            <a:r>
              <a:rPr lang="el-GR" sz="2000" dirty="0" err="1"/>
              <a:t>Teams</a:t>
            </a:r>
            <a:r>
              <a:rPr lang="el-GR" sz="2000" dirty="0"/>
              <a:t> υποστηρίζει την πραγματοποίηση διαδικτυακών συναντήσεων (με δυνατότητες όπως </a:t>
            </a:r>
            <a:r>
              <a:rPr lang="el-GR" sz="2000" dirty="0" err="1"/>
              <a:t>screen</a:t>
            </a:r>
            <a:r>
              <a:rPr lang="el-GR" sz="2000" dirty="0"/>
              <a:t> </a:t>
            </a:r>
            <a:r>
              <a:rPr lang="el-GR" sz="2000" dirty="0" err="1"/>
              <a:t>sharing</a:t>
            </a:r>
            <a:r>
              <a:rPr lang="el-GR" sz="2000" dirty="0"/>
              <a:t>, </a:t>
            </a:r>
            <a:r>
              <a:rPr lang="el-GR" sz="2000" dirty="0" err="1"/>
              <a:t>whiteboard</a:t>
            </a:r>
            <a:r>
              <a:rPr lang="el-GR" sz="2000" dirty="0"/>
              <a:t> </a:t>
            </a:r>
            <a:r>
              <a:rPr lang="el-GR" sz="2000" dirty="0" err="1"/>
              <a:t>annotation</a:t>
            </a:r>
            <a:r>
              <a:rPr lang="el-GR" sz="2000" dirty="0"/>
              <a:t>), οι οποίες μπορούν να καταγραφούν και να αποθηκευτούν αυτόματα.</a:t>
            </a:r>
          </a:p>
        </p:txBody>
      </p:sp>
      <p:sp>
        <p:nvSpPr>
          <p:cNvPr id="4" name="Slide Number Placeholder 3">
            <a:extLst>
              <a:ext uri="{FF2B5EF4-FFF2-40B4-BE49-F238E27FC236}">
                <a16:creationId xmlns:a16="http://schemas.microsoft.com/office/drawing/2014/main" id="{BCF4184A-EDA7-4846-8EE1-CE2BF19EDF35}"/>
              </a:ext>
            </a:extLst>
          </p:cNvPr>
          <p:cNvSpPr>
            <a:spLocks noGrp="1"/>
          </p:cNvSpPr>
          <p:nvPr>
            <p:ph type="sldNum" sz="quarter" idx="12"/>
          </p:nvPr>
        </p:nvSpPr>
        <p:spPr/>
        <p:txBody>
          <a:bodyPr/>
          <a:lstStyle/>
          <a:p>
            <a:fld id="{19037ACC-7046-4503-A2C9-8421A53E6803}" type="slidenum">
              <a:rPr lang="en-CY" smtClean="0"/>
              <a:t>5</a:t>
            </a:fld>
            <a:endParaRPr lang="en-CY"/>
          </a:p>
        </p:txBody>
      </p:sp>
      <p:pic>
        <p:nvPicPr>
          <p:cNvPr id="5" name="Picture 4" descr="A picture containing object, clock, drawing&#10;&#10;Description automatically generated">
            <a:extLst>
              <a:ext uri="{FF2B5EF4-FFF2-40B4-BE49-F238E27FC236}">
                <a16:creationId xmlns:a16="http://schemas.microsoft.com/office/drawing/2014/main" id="{CEFAC54C-5926-4AB0-8CD4-B43A21A7A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9137" y="436312"/>
            <a:ext cx="890320" cy="828000"/>
          </a:xfrm>
          <a:prstGeom prst="rect">
            <a:avLst/>
          </a:prstGeom>
        </p:spPr>
      </p:pic>
    </p:spTree>
    <p:extLst>
      <p:ext uri="{BB962C8B-B14F-4D97-AF65-F5344CB8AC3E}">
        <p14:creationId xmlns:p14="http://schemas.microsoft.com/office/powerpoint/2010/main" val="105865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B60654-BCED-4176-A1D0-E32C81C0C9A8}"/>
              </a:ext>
            </a:extLst>
          </p:cNvPr>
          <p:cNvSpPr>
            <a:spLocks noGrp="1"/>
          </p:cNvSpPr>
          <p:nvPr>
            <p:ph type="title"/>
          </p:nvPr>
        </p:nvSpPr>
        <p:spPr>
          <a:xfrm>
            <a:off x="3043403" y="2043663"/>
            <a:ext cx="6105194" cy="2031055"/>
          </a:xfrm>
        </p:spPr>
        <p:txBody>
          <a:bodyPr vert="horz" lIns="91440" tIns="45720" rIns="91440" bIns="45720" rtlCol="0" anchor="b">
            <a:noAutofit/>
          </a:bodyPr>
          <a:lstStyle/>
          <a:p>
            <a:pPr algn="ctr"/>
            <a:r>
              <a:rPr lang="en-US" sz="4800" b="1" kern="1200" dirty="0" err="1">
                <a:solidFill>
                  <a:srgbClr val="FFFFFF"/>
                </a:solidFill>
                <a:latin typeface="+mj-lt"/>
                <a:ea typeface="+mj-ea"/>
                <a:cs typeface="+mj-cs"/>
              </a:rPr>
              <a:t>Μέρος</a:t>
            </a:r>
            <a:r>
              <a:rPr lang="en-US" sz="4800" b="1" kern="1200" dirty="0">
                <a:solidFill>
                  <a:srgbClr val="FFFFFF"/>
                </a:solidFill>
                <a:latin typeface="+mj-lt"/>
                <a:ea typeface="+mj-ea"/>
                <a:cs typeface="+mj-cs"/>
              </a:rPr>
              <a:t> Β΄</a:t>
            </a:r>
            <a:r>
              <a:rPr lang="en-US" sz="4800" kern="1200" dirty="0">
                <a:solidFill>
                  <a:srgbClr val="FFFFFF"/>
                </a:solidFill>
                <a:latin typeface="+mj-lt"/>
                <a:ea typeface="+mj-ea"/>
                <a:cs typeface="+mj-cs"/>
              </a:rPr>
              <a:t>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Βα</a:t>
            </a:r>
            <a:r>
              <a:rPr lang="en-US" sz="4800" kern="1200" dirty="0" err="1">
                <a:solidFill>
                  <a:srgbClr val="FFFFFF"/>
                </a:solidFill>
                <a:latin typeface="+mj-lt"/>
                <a:ea typeface="+mj-ea"/>
                <a:cs typeface="+mj-cs"/>
              </a:rPr>
              <a:t>σικά</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τεχνικά</a:t>
            </a:r>
            <a:r>
              <a:rPr lang="en-US" sz="4800" kern="1200" dirty="0">
                <a:solidFill>
                  <a:srgbClr val="FFFFFF"/>
                </a:solidFill>
                <a:latin typeface="+mj-lt"/>
                <a:ea typeface="+mj-ea"/>
                <a:cs typeface="+mj-cs"/>
              </a:rPr>
              <a:t> χαρα</a:t>
            </a:r>
            <a:r>
              <a:rPr lang="en-US" sz="4800" kern="1200" dirty="0" err="1">
                <a:solidFill>
                  <a:srgbClr val="FFFFFF"/>
                </a:solidFill>
                <a:latin typeface="+mj-lt"/>
                <a:ea typeface="+mj-ea"/>
                <a:cs typeface="+mj-cs"/>
              </a:rPr>
              <a:t>κτηριστικά</a:t>
            </a:r>
            <a:endParaRPr lang="en-US" sz="4800"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BC9EFE49-45FE-4F37-BFA0-75C56E6FD22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19037ACC-7046-4503-A2C9-8421A53E6803}" type="slidenum">
              <a:rPr lang="en-US" sz="1000">
                <a:solidFill>
                  <a:srgbClr val="898989"/>
                </a:solidFill>
              </a:rPr>
              <a:pPr>
                <a:spcAft>
                  <a:spcPts val="600"/>
                </a:spcAft>
              </a:pPr>
              <a:t>6</a:t>
            </a:fld>
            <a:endParaRPr lang="en-US" sz="1000">
              <a:solidFill>
                <a:srgbClr val="898989"/>
              </a:solidFill>
            </a:endParaRPr>
          </a:p>
        </p:txBody>
      </p:sp>
    </p:spTree>
    <p:extLst>
      <p:ext uri="{BB962C8B-B14F-4D97-AF65-F5344CB8AC3E}">
        <p14:creationId xmlns:p14="http://schemas.microsoft.com/office/powerpoint/2010/main" val="151844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BD64-6CEC-4E20-AEB6-5CD2122A5888}"/>
              </a:ext>
            </a:extLst>
          </p:cNvPr>
          <p:cNvSpPr>
            <a:spLocks noGrp="1"/>
          </p:cNvSpPr>
          <p:nvPr>
            <p:ph type="title"/>
          </p:nvPr>
        </p:nvSpPr>
        <p:spPr/>
        <p:txBody>
          <a:bodyPr/>
          <a:lstStyle/>
          <a:p>
            <a:r>
              <a:rPr lang="el-GR" dirty="0"/>
              <a:t>Τύποι Ομάδων </a:t>
            </a:r>
            <a:r>
              <a:rPr lang="el-GR" sz="3600" dirty="0"/>
              <a:t>(</a:t>
            </a:r>
            <a:r>
              <a:rPr lang="en-GB" sz="3600" dirty="0"/>
              <a:t>Types of Teams</a:t>
            </a:r>
            <a:r>
              <a:rPr lang="el-GR" sz="3600" dirty="0"/>
              <a:t>)</a:t>
            </a:r>
            <a:endParaRPr lang="en-CY" dirty="0"/>
          </a:p>
        </p:txBody>
      </p:sp>
      <p:sp>
        <p:nvSpPr>
          <p:cNvPr id="3" name="Content Placeholder 2">
            <a:extLst>
              <a:ext uri="{FF2B5EF4-FFF2-40B4-BE49-F238E27FC236}">
                <a16:creationId xmlns:a16="http://schemas.microsoft.com/office/drawing/2014/main" id="{D94BDD8A-E6BD-452E-9732-C149BB1E0943}"/>
              </a:ext>
            </a:extLst>
          </p:cNvPr>
          <p:cNvSpPr>
            <a:spLocks noGrp="1"/>
          </p:cNvSpPr>
          <p:nvPr>
            <p:ph idx="1"/>
          </p:nvPr>
        </p:nvSpPr>
        <p:spPr>
          <a:xfrm>
            <a:off x="838200" y="1492249"/>
            <a:ext cx="6143090" cy="4680000"/>
          </a:xfrm>
        </p:spPr>
        <p:txBody>
          <a:bodyPr anchor="ctr">
            <a:normAutofit/>
          </a:bodyPr>
          <a:lstStyle/>
          <a:p>
            <a:pPr marL="457200" indent="-457200">
              <a:buFont typeface="+mj-lt"/>
              <a:buAutoNum type="arabicPeriod"/>
            </a:pPr>
            <a:r>
              <a:rPr lang="el-GR" sz="2000" b="1" dirty="0">
                <a:solidFill>
                  <a:srgbClr val="FF0000"/>
                </a:solidFill>
              </a:rPr>
              <a:t>Ομάδα Τάξης (</a:t>
            </a:r>
            <a:r>
              <a:rPr lang="en-US" sz="2000" b="1" dirty="0">
                <a:solidFill>
                  <a:srgbClr val="FF0000"/>
                </a:solidFill>
              </a:rPr>
              <a:t>Class Teams</a:t>
            </a:r>
            <a:r>
              <a:rPr lang="el-GR" sz="2000" b="1" dirty="0">
                <a:solidFill>
                  <a:srgbClr val="FF0000"/>
                </a:solidFill>
              </a:rPr>
              <a:t>)</a:t>
            </a:r>
            <a:r>
              <a:rPr lang="en-US" sz="2000" b="1" dirty="0">
                <a:solidFill>
                  <a:srgbClr val="FF0000"/>
                </a:solidFill>
              </a:rPr>
              <a:t> </a:t>
            </a:r>
            <a:r>
              <a:rPr lang="el-GR" sz="2000" dirty="0"/>
              <a:t>: Εκπαιδευτικοί και μαθητές συνεργάζονται σε ομαδικές εργασίες, υποβολή αξιολογήσεων και άλλα πολλά. </a:t>
            </a:r>
            <a:endParaRPr lang="en-US" sz="2000" dirty="0"/>
          </a:p>
          <a:p>
            <a:pPr marL="457200" indent="-457200">
              <a:buFont typeface="+mj-lt"/>
              <a:buAutoNum type="arabicPeriod"/>
            </a:pPr>
            <a:r>
              <a:rPr lang="el-GR" sz="2000" b="1" dirty="0">
                <a:solidFill>
                  <a:srgbClr val="FF0000"/>
                </a:solidFill>
              </a:rPr>
              <a:t>Μέλη προσωπικού (</a:t>
            </a:r>
            <a:r>
              <a:rPr lang="en-US" sz="2000" b="1" dirty="0">
                <a:solidFill>
                  <a:srgbClr val="FF0000"/>
                </a:solidFill>
              </a:rPr>
              <a:t>Staff Teams</a:t>
            </a:r>
            <a:r>
              <a:rPr lang="el-GR" sz="2000" b="1" dirty="0">
                <a:solidFill>
                  <a:srgbClr val="FF0000"/>
                </a:solidFill>
              </a:rPr>
              <a:t>)</a:t>
            </a:r>
            <a:r>
              <a:rPr lang="en-US" sz="2000" b="1" dirty="0">
                <a:solidFill>
                  <a:srgbClr val="FF0000"/>
                </a:solidFill>
              </a:rPr>
              <a:t> </a:t>
            </a:r>
            <a:r>
              <a:rPr lang="el-GR" sz="2000" dirty="0"/>
              <a:t>: Επικεφαλής και μέλη του προσωπικού συνεργάζονται σε θέματα που αφορούν την διοίκηση και οργάνωση του σχολείου.</a:t>
            </a:r>
            <a:endParaRPr lang="en-US" sz="2000" dirty="0"/>
          </a:p>
          <a:p>
            <a:pPr marL="457200" indent="-457200">
              <a:buFont typeface="+mj-lt"/>
              <a:buAutoNum type="arabicPeriod"/>
            </a:pPr>
            <a:r>
              <a:rPr lang="el-GR" sz="2000" b="1" dirty="0">
                <a:solidFill>
                  <a:srgbClr val="FF0000"/>
                </a:solidFill>
              </a:rPr>
              <a:t>Κοινότητα Επαγγελματικής Μάθησης (</a:t>
            </a:r>
            <a:r>
              <a:rPr lang="en-US" sz="2000" b="1" dirty="0">
                <a:solidFill>
                  <a:srgbClr val="FF0000"/>
                </a:solidFill>
              </a:rPr>
              <a:t>PLC Teams</a:t>
            </a:r>
            <a:r>
              <a:rPr lang="el-GR" sz="2000" b="1" dirty="0">
                <a:solidFill>
                  <a:srgbClr val="FF0000"/>
                </a:solidFill>
              </a:rPr>
              <a:t>)</a:t>
            </a:r>
            <a:r>
              <a:rPr lang="en-US" sz="2000" b="1" dirty="0">
                <a:solidFill>
                  <a:srgbClr val="FF0000"/>
                </a:solidFill>
              </a:rPr>
              <a:t> </a:t>
            </a:r>
            <a:r>
              <a:rPr lang="el-GR" sz="2000" dirty="0"/>
              <a:t>: Εκπαιδευτικοί συνεργάζονται σε μια κοινότητα επαγγελματικής μάθησης</a:t>
            </a:r>
            <a:r>
              <a:rPr lang="en-US" sz="2000" dirty="0"/>
              <a:t>.</a:t>
            </a:r>
          </a:p>
          <a:p>
            <a:pPr marL="457200" indent="-457200">
              <a:buFont typeface="+mj-lt"/>
              <a:buAutoNum type="arabicPeriod"/>
            </a:pPr>
            <a:r>
              <a:rPr lang="el-GR" sz="2000" b="1" dirty="0">
                <a:solidFill>
                  <a:srgbClr val="FF0000"/>
                </a:solidFill>
              </a:rPr>
              <a:t>Οποιοσδήποτε (</a:t>
            </a:r>
            <a:r>
              <a:rPr lang="en-US" sz="2000" b="1" dirty="0">
                <a:solidFill>
                  <a:srgbClr val="FF0000"/>
                </a:solidFill>
              </a:rPr>
              <a:t>Anyone Teams</a:t>
            </a:r>
            <a:r>
              <a:rPr lang="el-GR" sz="2000" b="1" dirty="0">
                <a:solidFill>
                  <a:srgbClr val="FF0000"/>
                </a:solidFill>
              </a:rPr>
              <a:t>)</a:t>
            </a:r>
            <a:r>
              <a:rPr lang="en-US" sz="2000" b="1" dirty="0">
                <a:solidFill>
                  <a:srgbClr val="FF0000"/>
                </a:solidFill>
              </a:rPr>
              <a:t> </a:t>
            </a:r>
            <a:r>
              <a:rPr lang="el-GR" sz="2000" dirty="0"/>
              <a:t>: Μαθητές και εκπαιδευτικοί οι οποίοι συνεργάζονται, ανεξαρτήτως τάξης, σε ομάδες ενδιαφέροντος και λέσχες</a:t>
            </a:r>
            <a:r>
              <a:rPr lang="en-US" sz="2000" dirty="0"/>
              <a:t>.</a:t>
            </a:r>
          </a:p>
        </p:txBody>
      </p:sp>
      <p:pic>
        <p:nvPicPr>
          <p:cNvPr id="4" name="Picture 3">
            <a:extLst>
              <a:ext uri="{FF2B5EF4-FFF2-40B4-BE49-F238E27FC236}">
                <a16:creationId xmlns:a16="http://schemas.microsoft.com/office/drawing/2014/main" id="{83EC36A9-2B03-47FF-A269-DC6DF9115067}"/>
              </a:ext>
            </a:extLst>
          </p:cNvPr>
          <p:cNvPicPr>
            <a:picLocks noChangeAspect="1"/>
          </p:cNvPicPr>
          <p:nvPr/>
        </p:nvPicPr>
        <p:blipFill rotWithShape="1">
          <a:blip r:embed="rId2"/>
          <a:srcRect l="1713" t="14885" r="50368" b="17165"/>
          <a:stretch/>
        </p:blipFill>
        <p:spPr>
          <a:xfrm>
            <a:off x="7345906" y="1228299"/>
            <a:ext cx="4007893" cy="2458138"/>
          </a:xfrm>
          <a:prstGeom prst="rect">
            <a:avLst/>
          </a:prstGeom>
        </p:spPr>
      </p:pic>
      <p:pic>
        <p:nvPicPr>
          <p:cNvPr id="5" name="Picture 4">
            <a:extLst>
              <a:ext uri="{FF2B5EF4-FFF2-40B4-BE49-F238E27FC236}">
                <a16:creationId xmlns:a16="http://schemas.microsoft.com/office/drawing/2014/main" id="{48CAC39B-D444-46D4-881E-232501BA02DA}"/>
              </a:ext>
            </a:extLst>
          </p:cNvPr>
          <p:cNvPicPr>
            <a:picLocks noChangeAspect="1"/>
          </p:cNvPicPr>
          <p:nvPr/>
        </p:nvPicPr>
        <p:blipFill rotWithShape="1">
          <a:blip r:embed="rId2"/>
          <a:srcRect l="49578" t="13529" r="2502" b="16871"/>
          <a:stretch/>
        </p:blipFill>
        <p:spPr>
          <a:xfrm>
            <a:off x="7345906" y="3659141"/>
            <a:ext cx="4007894" cy="2517822"/>
          </a:xfrm>
          <a:prstGeom prst="rect">
            <a:avLst/>
          </a:prstGeom>
        </p:spPr>
      </p:pic>
      <p:sp>
        <p:nvSpPr>
          <p:cNvPr id="6" name="TextBox 5">
            <a:extLst>
              <a:ext uri="{FF2B5EF4-FFF2-40B4-BE49-F238E27FC236}">
                <a16:creationId xmlns:a16="http://schemas.microsoft.com/office/drawing/2014/main" id="{8159DCE6-E4EC-42E9-A7C6-44D638F32FB1}"/>
              </a:ext>
            </a:extLst>
          </p:cNvPr>
          <p:cNvSpPr txBox="1"/>
          <p:nvPr/>
        </p:nvSpPr>
        <p:spPr>
          <a:xfrm>
            <a:off x="1295400" y="6172249"/>
            <a:ext cx="2661306" cy="369332"/>
          </a:xfrm>
          <a:prstGeom prst="rect">
            <a:avLst/>
          </a:prstGeom>
          <a:noFill/>
        </p:spPr>
        <p:txBody>
          <a:bodyPr wrap="none" rtlCol="0">
            <a:spAutoFit/>
          </a:bodyPr>
          <a:lstStyle/>
          <a:p>
            <a:r>
              <a:rPr lang="el-GR" i="1" dirty="0"/>
              <a:t>Μάθετε περισσότερα</a:t>
            </a:r>
            <a:r>
              <a:rPr lang="en-US" i="1" dirty="0"/>
              <a:t>:</a:t>
            </a:r>
            <a:r>
              <a:rPr lang="el-GR" i="1" dirty="0"/>
              <a:t> </a:t>
            </a:r>
            <a:r>
              <a:rPr lang="en-US" i="1" dirty="0">
                <a:hlinkClick r:id="rId3"/>
              </a:rPr>
              <a:t>link</a:t>
            </a:r>
            <a:endParaRPr lang="en-CY" i="1" dirty="0"/>
          </a:p>
        </p:txBody>
      </p:sp>
      <p:pic>
        <p:nvPicPr>
          <p:cNvPr id="7" name="Graphic 6">
            <a:extLst>
              <a:ext uri="{FF2B5EF4-FFF2-40B4-BE49-F238E27FC236}">
                <a16:creationId xmlns:a16="http://schemas.microsoft.com/office/drawing/2014/main" id="{65111BFD-A845-4779-8461-25E85A91D8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6800" y="6155417"/>
            <a:ext cx="360000" cy="360000"/>
          </a:xfrm>
          <a:prstGeom prst="rect">
            <a:avLst/>
          </a:prstGeom>
        </p:spPr>
      </p:pic>
      <p:sp>
        <p:nvSpPr>
          <p:cNvPr id="15" name="Slide Number Placeholder 14">
            <a:extLst>
              <a:ext uri="{FF2B5EF4-FFF2-40B4-BE49-F238E27FC236}">
                <a16:creationId xmlns:a16="http://schemas.microsoft.com/office/drawing/2014/main" id="{8444DFF4-3351-4A1C-8A85-1DF862A23B38}"/>
              </a:ext>
            </a:extLst>
          </p:cNvPr>
          <p:cNvSpPr>
            <a:spLocks noGrp="1"/>
          </p:cNvSpPr>
          <p:nvPr>
            <p:ph type="sldNum" sz="quarter" idx="12"/>
          </p:nvPr>
        </p:nvSpPr>
        <p:spPr/>
        <p:txBody>
          <a:bodyPr/>
          <a:lstStyle/>
          <a:p>
            <a:fld id="{19037ACC-7046-4503-A2C9-8421A53E6803}" type="slidenum">
              <a:rPr lang="en-CY" smtClean="0"/>
              <a:t>7</a:t>
            </a:fld>
            <a:endParaRPr lang="en-CY"/>
          </a:p>
        </p:txBody>
      </p:sp>
    </p:spTree>
    <p:extLst>
      <p:ext uri="{BB962C8B-B14F-4D97-AF65-F5344CB8AC3E}">
        <p14:creationId xmlns:p14="http://schemas.microsoft.com/office/powerpoint/2010/main" val="190523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D325-998B-41E4-BA6F-DDB067CCF75D}"/>
              </a:ext>
            </a:extLst>
          </p:cNvPr>
          <p:cNvSpPr>
            <a:spLocks noGrp="1"/>
          </p:cNvSpPr>
          <p:nvPr>
            <p:ph type="title"/>
          </p:nvPr>
        </p:nvSpPr>
        <p:spPr/>
        <p:txBody>
          <a:bodyPr>
            <a:normAutofit/>
          </a:bodyPr>
          <a:lstStyle/>
          <a:p>
            <a:r>
              <a:rPr lang="el-GR" sz="4000" dirty="0"/>
              <a:t>Δημιουργία ή Συμμετοχή σε Ομάδα</a:t>
            </a:r>
            <a:endParaRPr lang="en-CY" sz="4000" dirty="0"/>
          </a:p>
        </p:txBody>
      </p:sp>
      <p:sp>
        <p:nvSpPr>
          <p:cNvPr id="3" name="Content Placeholder 2">
            <a:extLst>
              <a:ext uri="{FF2B5EF4-FFF2-40B4-BE49-F238E27FC236}">
                <a16:creationId xmlns:a16="http://schemas.microsoft.com/office/drawing/2014/main" id="{1DB11F21-EB21-4C63-B3A3-D3FA3BB85DBA}"/>
              </a:ext>
            </a:extLst>
          </p:cNvPr>
          <p:cNvSpPr>
            <a:spLocks noGrp="1"/>
          </p:cNvSpPr>
          <p:nvPr>
            <p:ph idx="1"/>
          </p:nvPr>
        </p:nvSpPr>
        <p:spPr>
          <a:xfrm>
            <a:off x="838199" y="1492249"/>
            <a:ext cx="7143751" cy="4680000"/>
          </a:xfrm>
        </p:spPr>
        <p:txBody>
          <a:bodyPr>
            <a:noAutofit/>
          </a:bodyPr>
          <a:lstStyle/>
          <a:p>
            <a:r>
              <a:rPr lang="el-GR" sz="2000" dirty="0"/>
              <a:t>Ένας χρήστης μπορεί να δημιουργήσει νέα ομάδα (</a:t>
            </a:r>
            <a:r>
              <a:rPr lang="en-US" sz="2000" dirty="0"/>
              <a:t>Create a Team)</a:t>
            </a:r>
            <a:r>
              <a:rPr lang="el-GR" sz="2000" dirty="0"/>
              <a:t> ή να συνδεθεί σε υφιστάμενη</a:t>
            </a:r>
            <a:r>
              <a:rPr lang="en-US" sz="2000" dirty="0"/>
              <a:t> (Join a Team)</a:t>
            </a:r>
            <a:r>
              <a:rPr lang="el-GR" sz="2000" dirty="0"/>
              <a:t>.</a:t>
            </a:r>
          </a:p>
          <a:p>
            <a:r>
              <a:rPr lang="el-GR" sz="2000" dirty="0"/>
              <a:t>Στην περίπτωση </a:t>
            </a:r>
            <a:r>
              <a:rPr lang="el-GR" sz="2000" b="1" dirty="0">
                <a:solidFill>
                  <a:srgbClr val="0070C0"/>
                </a:solidFill>
              </a:rPr>
              <a:t>δημιουργίας</a:t>
            </a:r>
            <a:r>
              <a:rPr lang="el-GR" sz="2000" dirty="0"/>
              <a:t> νέας ομάδας:</a:t>
            </a:r>
            <a:endParaRPr lang="en-US" sz="2000" dirty="0"/>
          </a:p>
          <a:p>
            <a:pPr lvl="1"/>
            <a:r>
              <a:rPr lang="el-GR" sz="2000" dirty="0"/>
              <a:t>Ορίζεις το όνομα της ομάδας και γράφεις (προαιρετικά) μια σύντομη περιγραφή. </a:t>
            </a:r>
          </a:p>
          <a:p>
            <a:pPr lvl="1"/>
            <a:r>
              <a:rPr lang="el-GR" sz="2000" dirty="0"/>
              <a:t>Ακολούθως προσθέτεις τα μέλη της ομάδας, μαθητές ή/και άλλους εκπαιδευτικούς (μπορεί να γίνει και αργότερα).</a:t>
            </a:r>
          </a:p>
          <a:p>
            <a:r>
              <a:rPr lang="el-GR" sz="2000" dirty="0"/>
              <a:t>Για να </a:t>
            </a:r>
            <a:r>
              <a:rPr lang="el-GR" sz="2000" b="1" dirty="0">
                <a:solidFill>
                  <a:srgbClr val="0070C0"/>
                </a:solidFill>
              </a:rPr>
              <a:t>συμμετοχή </a:t>
            </a:r>
            <a:r>
              <a:rPr lang="el-GR" sz="2000" dirty="0"/>
              <a:t>σε υφιστάμενη ομάδα</a:t>
            </a:r>
            <a:r>
              <a:rPr lang="en-US" sz="2000" dirty="0"/>
              <a:t>:</a:t>
            </a:r>
          </a:p>
          <a:p>
            <a:pPr lvl="1"/>
            <a:r>
              <a:rPr lang="el-GR" sz="2000" dirty="0"/>
              <a:t>Πρέπει πρώτα ο ιδιοκτήτης μιας ομάδας να δημιουργήσει τον κωδικό της ομάδας μέσα από τις ρυθμίσεις της ομάδας.</a:t>
            </a:r>
          </a:p>
          <a:p>
            <a:pPr lvl="1"/>
            <a:r>
              <a:rPr lang="el-GR" sz="2000" dirty="0"/>
              <a:t>Να μοιραστεί τον κωδικό αυτό (μέσω </a:t>
            </a:r>
            <a:r>
              <a:rPr lang="en-US" sz="2000" dirty="0"/>
              <a:t>email </a:t>
            </a:r>
            <a:r>
              <a:rPr lang="el-GR" sz="2000" dirty="0"/>
              <a:t>ή άλλο τρόπο)</a:t>
            </a:r>
            <a:r>
              <a:rPr lang="en-US" sz="2000" dirty="0"/>
              <a:t> </a:t>
            </a:r>
            <a:r>
              <a:rPr lang="el-GR" sz="2000" dirty="0"/>
              <a:t>με τους μαθητές του ή άλλους εκπαιδευτικούς</a:t>
            </a:r>
            <a:r>
              <a:rPr lang="en-US" sz="2000" dirty="0"/>
              <a:t>.</a:t>
            </a:r>
          </a:p>
          <a:p>
            <a:pPr lvl="1"/>
            <a:r>
              <a:rPr lang="el-GR" sz="2000" dirty="0"/>
              <a:t>Οι μαθητές και οι εκπαιδευτικοί εισάγουν τον κωδικό που τους στάλθηκε για να συνδεθούν στην σχετική ομάδα.</a:t>
            </a:r>
          </a:p>
        </p:txBody>
      </p:sp>
      <p:sp>
        <p:nvSpPr>
          <p:cNvPr id="7" name="TextBox 6">
            <a:extLst>
              <a:ext uri="{FF2B5EF4-FFF2-40B4-BE49-F238E27FC236}">
                <a16:creationId xmlns:a16="http://schemas.microsoft.com/office/drawing/2014/main" id="{74832082-6719-4695-A146-564E02CB33DB}"/>
              </a:ext>
            </a:extLst>
          </p:cNvPr>
          <p:cNvSpPr txBox="1"/>
          <p:nvPr/>
        </p:nvSpPr>
        <p:spPr>
          <a:xfrm>
            <a:off x="1295400" y="6172249"/>
            <a:ext cx="4435510" cy="369332"/>
          </a:xfrm>
          <a:prstGeom prst="rect">
            <a:avLst/>
          </a:prstGeom>
          <a:noFill/>
        </p:spPr>
        <p:txBody>
          <a:bodyPr wrap="none" rtlCol="0">
            <a:spAutoFit/>
          </a:bodyPr>
          <a:lstStyle/>
          <a:p>
            <a:r>
              <a:rPr lang="en-US" i="1" dirty="0"/>
              <a:t>Video Tutorial: </a:t>
            </a:r>
            <a:r>
              <a:rPr lang="en-GB" i="1" dirty="0">
                <a:hlinkClick r:id="rId2"/>
              </a:rPr>
              <a:t>https://youtu.be/7djpYgtFZSw</a:t>
            </a:r>
            <a:endParaRPr lang="en-CY" i="1" dirty="0"/>
          </a:p>
        </p:txBody>
      </p:sp>
      <p:pic>
        <p:nvPicPr>
          <p:cNvPr id="9" name="Graphic 8" descr="Video camera">
            <a:extLst>
              <a:ext uri="{FF2B5EF4-FFF2-40B4-BE49-F238E27FC236}">
                <a16:creationId xmlns:a16="http://schemas.microsoft.com/office/drawing/2014/main" id="{F3FFE37E-FDD4-4E67-A767-CA843196E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800" y="6155417"/>
            <a:ext cx="360000" cy="360000"/>
          </a:xfrm>
          <a:prstGeom prst="rect">
            <a:avLst/>
          </a:prstGeom>
        </p:spPr>
      </p:pic>
      <p:pic>
        <p:nvPicPr>
          <p:cNvPr id="11" name="Picture 10">
            <a:extLst>
              <a:ext uri="{FF2B5EF4-FFF2-40B4-BE49-F238E27FC236}">
                <a16:creationId xmlns:a16="http://schemas.microsoft.com/office/drawing/2014/main" id="{E1D4FA2C-61EB-4B1A-9C4D-8A886C0A51EB}"/>
              </a:ext>
            </a:extLst>
          </p:cNvPr>
          <p:cNvPicPr>
            <a:picLocks noChangeAspect="1"/>
          </p:cNvPicPr>
          <p:nvPr/>
        </p:nvPicPr>
        <p:blipFill rotWithShape="1">
          <a:blip r:embed="rId5"/>
          <a:srcRect l="12876" t="19167" r="45075" b="18827"/>
          <a:stretch/>
        </p:blipFill>
        <p:spPr>
          <a:xfrm>
            <a:off x="8461592" y="424871"/>
            <a:ext cx="2813954" cy="2736000"/>
          </a:xfrm>
          <a:prstGeom prst="rect">
            <a:avLst/>
          </a:prstGeom>
          <a:ln>
            <a:noFill/>
          </a:ln>
          <a:effectLst>
            <a:outerShdw blurRad="292100" dist="139700" dir="2700000" sx="99000" sy="99000" algn="tl" rotWithShape="0">
              <a:srgbClr val="333333">
                <a:alpha val="65000"/>
              </a:srgbClr>
            </a:outerShdw>
          </a:effectLst>
        </p:spPr>
      </p:pic>
      <p:pic>
        <p:nvPicPr>
          <p:cNvPr id="12" name="Picture 11">
            <a:extLst>
              <a:ext uri="{FF2B5EF4-FFF2-40B4-BE49-F238E27FC236}">
                <a16:creationId xmlns:a16="http://schemas.microsoft.com/office/drawing/2014/main" id="{F340BF51-7DC4-4306-9613-9DF2A8E70061}"/>
              </a:ext>
            </a:extLst>
          </p:cNvPr>
          <p:cNvPicPr>
            <a:picLocks noChangeAspect="1"/>
          </p:cNvPicPr>
          <p:nvPr/>
        </p:nvPicPr>
        <p:blipFill rotWithShape="1">
          <a:blip r:embed="rId5"/>
          <a:srcRect l="54077" t="19397" r="3874" b="18598"/>
          <a:stretch/>
        </p:blipFill>
        <p:spPr>
          <a:xfrm>
            <a:off x="8461592" y="3488071"/>
            <a:ext cx="2813954" cy="2736000"/>
          </a:xfrm>
          <a:prstGeom prst="rect">
            <a:avLst/>
          </a:prstGeom>
          <a:ln>
            <a:noFill/>
          </a:ln>
          <a:effectLst>
            <a:outerShdw blurRad="292100" dist="139700" dir="2700000" sx="99000" sy="99000" algn="tl" rotWithShape="0">
              <a:srgbClr val="333333">
                <a:alpha val="65000"/>
              </a:srgbClr>
            </a:outerShdw>
          </a:effectLst>
        </p:spPr>
      </p:pic>
      <p:sp>
        <p:nvSpPr>
          <p:cNvPr id="13" name="Slide Number Placeholder 12">
            <a:extLst>
              <a:ext uri="{FF2B5EF4-FFF2-40B4-BE49-F238E27FC236}">
                <a16:creationId xmlns:a16="http://schemas.microsoft.com/office/drawing/2014/main" id="{90027379-71A4-4AAB-A323-38E35186CD10}"/>
              </a:ext>
            </a:extLst>
          </p:cNvPr>
          <p:cNvSpPr>
            <a:spLocks noGrp="1"/>
          </p:cNvSpPr>
          <p:nvPr>
            <p:ph type="sldNum" sz="quarter" idx="12"/>
          </p:nvPr>
        </p:nvSpPr>
        <p:spPr/>
        <p:txBody>
          <a:bodyPr/>
          <a:lstStyle/>
          <a:p>
            <a:fld id="{19037ACC-7046-4503-A2C9-8421A53E6803}" type="slidenum">
              <a:rPr lang="en-CY" smtClean="0"/>
              <a:t>8</a:t>
            </a:fld>
            <a:endParaRPr lang="en-CY"/>
          </a:p>
        </p:txBody>
      </p:sp>
    </p:spTree>
    <p:extLst>
      <p:ext uri="{BB962C8B-B14F-4D97-AF65-F5344CB8AC3E}">
        <p14:creationId xmlns:p14="http://schemas.microsoft.com/office/powerpoint/2010/main" val="6115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8281-79BD-46D3-BC91-919FB547D729}"/>
              </a:ext>
            </a:extLst>
          </p:cNvPr>
          <p:cNvSpPr>
            <a:spLocks noGrp="1"/>
          </p:cNvSpPr>
          <p:nvPr>
            <p:ph type="title"/>
          </p:nvPr>
        </p:nvSpPr>
        <p:spPr/>
        <p:txBody>
          <a:bodyPr/>
          <a:lstStyle/>
          <a:p>
            <a:r>
              <a:rPr lang="el-GR" dirty="0"/>
              <a:t>Δικαιώματα μελών ομάδας</a:t>
            </a:r>
            <a:endParaRPr lang="en-CY" dirty="0"/>
          </a:p>
        </p:txBody>
      </p:sp>
      <p:sp>
        <p:nvSpPr>
          <p:cNvPr id="3" name="Content Placeholder 2">
            <a:extLst>
              <a:ext uri="{FF2B5EF4-FFF2-40B4-BE49-F238E27FC236}">
                <a16:creationId xmlns:a16="http://schemas.microsoft.com/office/drawing/2014/main" id="{72AB1A82-DDDC-4B0C-A821-F015F2BA9912}"/>
              </a:ext>
            </a:extLst>
          </p:cNvPr>
          <p:cNvSpPr>
            <a:spLocks noGrp="1"/>
          </p:cNvSpPr>
          <p:nvPr>
            <p:ph idx="1"/>
          </p:nvPr>
        </p:nvSpPr>
        <p:spPr>
          <a:xfrm>
            <a:off x="838199" y="1492249"/>
            <a:ext cx="5860552" cy="4680000"/>
          </a:xfrm>
        </p:spPr>
        <p:txBody>
          <a:bodyPr>
            <a:noAutofit/>
          </a:bodyPr>
          <a:lstStyle/>
          <a:p>
            <a:r>
              <a:rPr lang="el-GR" sz="2000" dirty="0"/>
              <a:t>Αφού δημιουργηθεί μια ομάδα, μπορείς να </a:t>
            </a:r>
            <a:r>
              <a:rPr lang="el-GR" sz="2000" b="1" dirty="0">
                <a:solidFill>
                  <a:srgbClr val="0070C0"/>
                </a:solidFill>
              </a:rPr>
              <a:t>αλλάξεις τον ρόλο </a:t>
            </a:r>
            <a:r>
              <a:rPr lang="el-GR" sz="2000" dirty="0"/>
              <a:t>ενός μέλους ή να τον </a:t>
            </a:r>
            <a:r>
              <a:rPr lang="el-GR" sz="2000" b="1" dirty="0">
                <a:solidFill>
                  <a:srgbClr val="0070C0"/>
                </a:solidFill>
              </a:rPr>
              <a:t>διαγράψεις</a:t>
            </a:r>
            <a:r>
              <a:rPr lang="el-GR" sz="2000" dirty="0"/>
              <a:t> από την ομάδα. </a:t>
            </a:r>
            <a:endParaRPr lang="en-US" sz="2000" dirty="0"/>
          </a:p>
          <a:p>
            <a:r>
              <a:rPr lang="el-GR" sz="2000" dirty="0"/>
              <a:t>Στην Ομάδα, μαθητές και εκπαιδευτικοί μπορούν εύκολα και αβίαστα να αρχίσουν μια συζήτηση. Όμως, μερικές φορές χρειάζεται να παρέμβει ο εκπαιδευτικός, ώστε να διασφαλίσει ότι η συζήτηση διεξάγεται με σεβασμό και επικεντρώνεται στους στόχους της τάξης. Μέσα από την επιλογή   </a:t>
            </a:r>
            <a:r>
              <a:rPr lang="en-US" sz="2000" dirty="0"/>
              <a:t>“</a:t>
            </a:r>
            <a:r>
              <a:rPr lang="en-US" sz="2000" b="1" dirty="0">
                <a:solidFill>
                  <a:srgbClr val="0070C0"/>
                </a:solidFill>
              </a:rPr>
              <a:t>Manage Team</a:t>
            </a:r>
            <a:r>
              <a:rPr lang="en-US" sz="2000" dirty="0"/>
              <a:t>” </a:t>
            </a:r>
            <a:r>
              <a:rPr lang="el-GR" sz="2000" b="1" dirty="0"/>
              <a:t>ο εκπαιδευτικός μπορεί να σιγάσει </a:t>
            </a:r>
            <a:r>
              <a:rPr lang="en-US" sz="2000" b="1" dirty="0"/>
              <a:t>(mute) </a:t>
            </a:r>
            <a:r>
              <a:rPr lang="el-GR" sz="2000" b="1" dirty="0"/>
              <a:t>ένα ή περισσότερους ή ακόμη και όλους τους μαθητές</a:t>
            </a:r>
            <a:r>
              <a:rPr lang="el-GR" sz="2000" dirty="0"/>
              <a:t>, αφαιρώντας ουσιαστικά από αυτούς την δυνατότητα αναρτήσεων </a:t>
            </a:r>
            <a:r>
              <a:rPr lang="en-US" sz="2000" dirty="0"/>
              <a:t>(posts)</a:t>
            </a:r>
            <a:r>
              <a:rPr lang="el-GR" sz="2000" dirty="0"/>
              <a:t>. </a:t>
            </a:r>
          </a:p>
          <a:p>
            <a:r>
              <a:rPr lang="el-GR" sz="2000" dirty="0"/>
              <a:t>Μέσα από τις ρυθμίσεις αυτές, παρέχονται ακόμη περισσότερες δυνατότητες διαχείρισης της Ομάδας.</a:t>
            </a:r>
          </a:p>
        </p:txBody>
      </p:sp>
      <p:pic>
        <p:nvPicPr>
          <p:cNvPr id="1026" name="Picture 2" descr="Manage teams in Teams.">
            <a:extLst>
              <a:ext uri="{FF2B5EF4-FFF2-40B4-BE49-F238E27FC236}">
                <a16:creationId xmlns:a16="http://schemas.microsoft.com/office/drawing/2014/main" id="{32D0482C-9FFE-464C-BB67-775630BA4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63" y="593115"/>
            <a:ext cx="4143375" cy="2095500"/>
          </a:xfrm>
          <a:prstGeom prst="rect">
            <a:avLst/>
          </a:prstGeom>
          <a:ln>
            <a:noFill/>
          </a:ln>
          <a:effectLst>
            <a:outerShdw blurRad="292100" dist="139700" dir="2700000" sx="99000" sy="9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tomize team settings in Teams">
            <a:extLst>
              <a:ext uri="{FF2B5EF4-FFF2-40B4-BE49-F238E27FC236}">
                <a16:creationId xmlns:a16="http://schemas.microsoft.com/office/drawing/2014/main" id="{9B2DD277-A21B-4F6F-AEF2-1F98F07A6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352" y="2540872"/>
            <a:ext cx="4924425" cy="3743325"/>
          </a:xfrm>
          <a:prstGeom prst="rect">
            <a:avLst/>
          </a:prstGeom>
          <a:ln>
            <a:noFill/>
          </a:ln>
          <a:effectLst>
            <a:outerShdw blurRad="292100" dist="139700" dir="2700000" sx="99000" sy="9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A422E06-90B8-4A99-86DB-928D28E7911E}"/>
              </a:ext>
            </a:extLst>
          </p:cNvPr>
          <p:cNvSpPr>
            <a:spLocks noGrp="1"/>
          </p:cNvSpPr>
          <p:nvPr>
            <p:ph type="sldNum" sz="quarter" idx="12"/>
          </p:nvPr>
        </p:nvSpPr>
        <p:spPr/>
        <p:txBody>
          <a:bodyPr/>
          <a:lstStyle/>
          <a:p>
            <a:fld id="{19037ACC-7046-4503-A2C9-8421A53E6803}" type="slidenum">
              <a:rPr lang="en-CY" smtClean="0"/>
              <a:t>9</a:t>
            </a:fld>
            <a:endParaRPr lang="en-CY"/>
          </a:p>
        </p:txBody>
      </p:sp>
      <p:sp>
        <p:nvSpPr>
          <p:cNvPr id="7" name="TextBox 6">
            <a:extLst>
              <a:ext uri="{FF2B5EF4-FFF2-40B4-BE49-F238E27FC236}">
                <a16:creationId xmlns:a16="http://schemas.microsoft.com/office/drawing/2014/main" id="{711CD4BD-A43D-453C-9876-DBCC8A84515F}"/>
              </a:ext>
            </a:extLst>
          </p:cNvPr>
          <p:cNvSpPr txBox="1"/>
          <p:nvPr/>
        </p:nvSpPr>
        <p:spPr>
          <a:xfrm>
            <a:off x="1295400" y="6172249"/>
            <a:ext cx="4435510" cy="369332"/>
          </a:xfrm>
          <a:prstGeom prst="rect">
            <a:avLst/>
          </a:prstGeom>
          <a:noFill/>
        </p:spPr>
        <p:txBody>
          <a:bodyPr wrap="none" rtlCol="0">
            <a:spAutoFit/>
          </a:bodyPr>
          <a:lstStyle/>
          <a:p>
            <a:r>
              <a:rPr lang="en-US" i="1" dirty="0"/>
              <a:t>Video Tutorial: </a:t>
            </a:r>
            <a:r>
              <a:rPr lang="en-GB" i="1" dirty="0">
                <a:hlinkClick r:id="rId4"/>
              </a:rPr>
              <a:t>https://youtu.be/oIswg-qFV7g</a:t>
            </a:r>
            <a:endParaRPr lang="en-CY" i="1" dirty="0"/>
          </a:p>
        </p:txBody>
      </p:sp>
      <p:pic>
        <p:nvPicPr>
          <p:cNvPr id="8" name="Graphic 7" descr="Video camera">
            <a:extLst>
              <a:ext uri="{FF2B5EF4-FFF2-40B4-BE49-F238E27FC236}">
                <a16:creationId xmlns:a16="http://schemas.microsoft.com/office/drawing/2014/main" id="{127E8B66-C7ED-482F-B5B3-71B14524E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800" y="6155417"/>
            <a:ext cx="360000" cy="360000"/>
          </a:xfrm>
          <a:prstGeom prst="rect">
            <a:avLst/>
          </a:prstGeom>
        </p:spPr>
      </p:pic>
    </p:spTree>
    <p:extLst>
      <p:ext uri="{BB962C8B-B14F-4D97-AF65-F5344CB8AC3E}">
        <p14:creationId xmlns:p14="http://schemas.microsoft.com/office/powerpoint/2010/main" val="165616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0a21048c-22e8-413d-a0a4-7bb1496f97c5" xsi:nil="true"/>
    <Has_Teacher_Only_SectionGroup xmlns="0a21048c-22e8-413d-a0a4-7bb1496f97c5" xsi:nil="true"/>
    <DefaultSectionNames xmlns="0a21048c-22e8-413d-a0a4-7bb1496f97c5" xsi:nil="true"/>
    <TeamsChannelId xmlns="0a21048c-22e8-413d-a0a4-7bb1496f97c5" xsi:nil="true"/>
    <Invited_Students xmlns="0a21048c-22e8-413d-a0a4-7bb1496f97c5" xsi:nil="true"/>
    <Distribution_Groups xmlns="0a21048c-22e8-413d-a0a4-7bb1496f97c5" xsi:nil="true"/>
    <Self_Registration_Enabled xmlns="0a21048c-22e8-413d-a0a4-7bb1496f97c5" xsi:nil="true"/>
    <Is_Collaboration_Space_Locked xmlns="0a21048c-22e8-413d-a0a4-7bb1496f97c5" xsi:nil="true"/>
    <CultureName xmlns="0a21048c-22e8-413d-a0a4-7bb1496f97c5" xsi:nil="true"/>
    <LMS_Mappings xmlns="0a21048c-22e8-413d-a0a4-7bb1496f97c5" xsi:nil="true"/>
    <Invited_Teachers xmlns="0a21048c-22e8-413d-a0a4-7bb1496f97c5" xsi:nil="true"/>
    <NotebookType xmlns="0a21048c-22e8-413d-a0a4-7bb1496f97c5" xsi:nil="true"/>
    <FolderType xmlns="0a21048c-22e8-413d-a0a4-7bb1496f97c5" xsi:nil="true"/>
    <Teachers xmlns="0a21048c-22e8-413d-a0a4-7bb1496f97c5">
      <UserInfo>
        <DisplayName/>
        <AccountId xsi:nil="true"/>
        <AccountType/>
      </UserInfo>
    </Teachers>
    <Students xmlns="0a21048c-22e8-413d-a0a4-7bb1496f97c5">
      <UserInfo>
        <DisplayName/>
        <AccountId xsi:nil="true"/>
        <AccountType/>
      </UserInfo>
    </Students>
    <Student_Groups xmlns="0a21048c-22e8-413d-a0a4-7bb1496f97c5">
      <UserInfo>
        <DisplayName/>
        <AccountId xsi:nil="true"/>
        <AccountType/>
      </UserInfo>
    </Student_Groups>
    <AppVersion xmlns="0a21048c-22e8-413d-a0a4-7bb1496f97c5" xsi:nil="true"/>
    <Owner xmlns="0a21048c-22e8-413d-a0a4-7bb1496f97c5">
      <UserInfo>
        <DisplayName/>
        <AccountId xsi:nil="true"/>
        <AccountType/>
      </UserInfo>
    </Owner>
    <Math_Settings xmlns="0a21048c-22e8-413d-a0a4-7bb1496f97c5" xsi:nil="true"/>
    <IsNotebookLocked xmlns="0a21048c-22e8-413d-a0a4-7bb1496f97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B818C79CD5FE41B8FA011442A66F75" ma:contentTypeVersion="22" ma:contentTypeDescription="Create a new document." ma:contentTypeScope="" ma:versionID="0e0017c2d5351e74ed2295ea609d6bc8">
  <xsd:schema xmlns:xsd="http://www.w3.org/2001/XMLSchema" xmlns:xs="http://www.w3.org/2001/XMLSchema" xmlns:p="http://schemas.microsoft.com/office/2006/metadata/properties" xmlns:ns2="0a21048c-22e8-413d-a0a4-7bb1496f97c5" targetNamespace="http://schemas.microsoft.com/office/2006/metadata/properties" ma:root="true" ma:fieldsID="23e1b682af06de3c8c5f2eb993792090" ns2:_="">
    <xsd:import namespace="0a21048c-22e8-413d-a0a4-7bb1496f97c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1048c-22e8-413d-a0a4-7bb1496f97c5"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349A5-F08B-4F43-A58B-471C485BEE44}">
  <ds:schemaRefs>
    <ds:schemaRef ds:uri="http://schemas.microsoft.com/office/2006/metadata/properties"/>
    <ds:schemaRef ds:uri="http://www.w3.org/2000/xmlns/"/>
    <ds:schemaRef ds:uri="0a21048c-22e8-413d-a0a4-7bb1496f97c5"/>
    <ds:schemaRef ds:uri="http://www.w3.org/2001/XMLSchema-instance"/>
  </ds:schemaRefs>
</ds:datastoreItem>
</file>

<file path=customXml/itemProps2.xml><?xml version="1.0" encoding="utf-8"?>
<ds:datastoreItem xmlns:ds="http://schemas.openxmlformats.org/officeDocument/2006/customXml" ds:itemID="{A9220364-A390-4C42-80FB-77008CB1E8D7}">
  <ds:schemaRefs>
    <ds:schemaRef ds:uri="http://schemas.microsoft.com/sharepoint/v3/contenttype/forms"/>
  </ds:schemaRefs>
</ds:datastoreItem>
</file>

<file path=customXml/itemProps3.xml><?xml version="1.0" encoding="utf-8"?>
<ds:datastoreItem xmlns:ds="http://schemas.openxmlformats.org/officeDocument/2006/customXml" ds:itemID="{94D9BD02-B79D-4B23-8DDE-29361CA5C37C}">
  <ds:schemaRefs>
    <ds:schemaRef ds:uri="http://schemas.microsoft.com/office/2006/metadata/contentType"/>
    <ds:schemaRef ds:uri="http://schemas.microsoft.com/office/2006/metadata/properties/metaAttributes"/>
    <ds:schemaRef ds:uri="http://www.w3.org/2000/xmlns/"/>
    <ds:schemaRef ds:uri="http://www.w3.org/2001/XMLSchema"/>
    <ds:schemaRef ds:uri="0a21048c-22e8-413d-a0a4-7bb1496f97c5"/>
  </ds:schemaRefs>
</ds:datastoreItem>
</file>

<file path=docProps/app.xml><?xml version="1.0" encoding="utf-8"?>
<Properties xmlns="http://schemas.openxmlformats.org/officeDocument/2006/extended-properties" xmlns:vt="http://schemas.openxmlformats.org/officeDocument/2006/docPropsVTypes">
  <TotalTime>3</TotalTime>
  <Words>1475</Words>
  <Application>Microsoft Office PowerPoint</Application>
  <PresentationFormat>Widescreen</PresentationFormat>
  <Paragraphs>128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Γνωριμία με το MS Teams</vt:lpstr>
      <vt:lpstr>Περιεχόμενα</vt:lpstr>
      <vt:lpstr>Μέρος Α΄  Λίγα λόγια</vt:lpstr>
      <vt:lpstr>Microsoft Teams  …εργαστείτε από απόσταση!</vt:lpstr>
      <vt:lpstr>Τι είναι το MS Teams; </vt:lpstr>
      <vt:lpstr>Μέρος Β΄  Βασικά τεχνικά χαρακτηριστικά</vt:lpstr>
      <vt:lpstr>Τύποι Ομάδων (Types of Teams)</vt:lpstr>
      <vt:lpstr>Δημιουργία ή Συμμετοχή σε Ομάδα</vt:lpstr>
      <vt:lpstr>Δικαιώματα μελών ομάδας</vt:lpstr>
      <vt:lpstr>Κανάλια και Tabs (Channels and Tabs)</vt:lpstr>
      <vt:lpstr>Υλικό Τάξης (Class Material)</vt:lpstr>
      <vt:lpstr>Εργασίες (Assignments)</vt:lpstr>
      <vt:lpstr>Διαχείριση διαδικτυακών συναντήσεων</vt:lpstr>
      <vt:lpstr>Ρόλοι σε τηλεδιάσκεψη ομάδας</vt:lpstr>
      <vt:lpstr>Αλλαγή ρόλων</vt:lpstr>
      <vt:lpstr>Μέρος Γ΄ Οδηγίες και χρήσιμοι σύνδεσμοι</vt:lpstr>
      <vt:lpstr>Οδηγίες προς εκπαιδευτικούς</vt:lpstr>
      <vt:lpstr>Χρήσιμοι σύνδεσμοι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Γνωριμία με το MS Teams</dc:title>
  <dc:creator>kanaris@te.schools.ac.cy</dc:creator>
  <cp:lastModifiedBy>Kleanthis Kleanthous</cp:lastModifiedBy>
  <cp:revision>3</cp:revision>
  <dcterms:created xsi:type="dcterms:W3CDTF">2020-03-15T20:23:51Z</dcterms:created>
  <dcterms:modified xsi:type="dcterms:W3CDTF">2020-03-16T05:14:06Z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0x010100A0B818C79CD5FE41B8FA011442A66F75</vt:lpwstr>
  </property>
</Properties>
</file>